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3" r:id="rId3"/>
    <p:sldId id="260" r:id="rId4"/>
    <p:sldId id="265" r:id="rId5"/>
    <p:sldId id="269" r:id="rId6"/>
    <p:sldId id="266" r:id="rId7"/>
    <p:sldId id="267" r:id="rId8"/>
    <p:sldId id="268" r:id="rId9"/>
    <p:sldId id="264" r:id="rId10"/>
  </p:sldIdLst>
  <p:sldSz cx="12192000" cy="6858000"/>
  <p:notesSz cx="6669088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A75"/>
    <a:srgbClr val="98AEA1"/>
    <a:srgbClr val="688688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7" autoAdjust="0"/>
    <p:restoredTop sz="84151" autoAdjust="0"/>
  </p:normalViewPr>
  <p:slideViewPr>
    <p:cSldViewPr snapToGrid="0">
      <p:cViewPr varScale="1">
        <p:scale>
          <a:sx n="72" d="100"/>
          <a:sy n="72" d="100"/>
        </p:scale>
        <p:origin x="7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70B09-F0AC-42A6-A807-D0F4FCAB8DEA}" type="datetimeFigureOut">
              <a:rPr lang="lv-LV" smtClean="0"/>
              <a:t>09.05.2019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7119D-D081-4917-98F1-6162DDB909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836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48CFB0-84C6-4458-A95E-6F842105DA1F}" type="slidenum">
              <a:rPr lang="lv-LV" altLang="en-US" smtClean="0"/>
              <a:pPr/>
              <a:t>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38170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C85FC-09DE-4242-B297-9738009D4434}" type="slidenum">
              <a:rPr lang="lv-LV" smtClean="0">
                <a:solidFill>
                  <a:prstClr val="black"/>
                </a:solidFill>
              </a:rPr>
              <a:pPr/>
              <a:t>2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4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7119D-D081-4917-98F1-6162DDB90999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7004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400" dirty="0">
              <a:latin typeface="Calibri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7119D-D081-4917-98F1-6162DDB90999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741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lv-LV" sz="1400" dirty="0">
              <a:solidFill>
                <a:srgbClr val="695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7119D-D081-4917-98F1-6162DDB90999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352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7119D-D081-4917-98F1-6162DDB90999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285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7119D-D081-4917-98F1-6162DDB90999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1741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48CFB0-84C6-4458-A95E-6F842105DA1F}" type="slidenum">
              <a:rPr lang="lv-LV" altLang="en-US" smtClean="0"/>
              <a:pPr/>
              <a:t>8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88047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2AA-703F-4E7B-BE31-74E7AC746149}" type="datetimeFigureOut">
              <a:rPr lang="lv-LV" smtClean="0"/>
              <a:t>09.05.2019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356F-5921-40DE-A0C4-6B663AF7FF6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560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2AA-703F-4E7B-BE31-74E7AC746149}" type="datetimeFigureOut">
              <a:rPr lang="lv-LV" smtClean="0"/>
              <a:t>09.05.2019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356F-5921-40DE-A0C4-6B663AF7FF6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421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2AA-703F-4E7B-BE31-74E7AC746149}" type="datetimeFigureOut">
              <a:rPr lang="lv-LV" smtClean="0"/>
              <a:t>09.05.2019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356F-5921-40DE-A0C4-6B663AF7FF6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9132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26F1822F-2600-2547-90DB-1C92D6A63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72333" y="-1570785"/>
            <a:ext cx="4847334" cy="685800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7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3BD-09DE-4D0E-9A07-EED39F57F4D5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09.05.2019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8519-D10F-48C2-87DB-B04ECC2DC0AB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07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3BD-09DE-4D0E-9A07-EED39F57F4D5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09.05.2019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8519-D10F-48C2-87DB-B04ECC2DC0AB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84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3BD-09DE-4D0E-9A07-EED39F57F4D5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09.05.2019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8519-D10F-48C2-87DB-B04ECC2DC0AB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37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3BD-09DE-4D0E-9A07-EED39F57F4D5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09.05.2019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8519-D10F-48C2-87DB-B04ECC2DC0AB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31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3BD-09DE-4D0E-9A07-EED39F57F4D5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09.05.2019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8519-D10F-48C2-87DB-B04ECC2DC0AB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7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3BD-09DE-4D0E-9A07-EED39F57F4D5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09.05.2019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8519-D10F-48C2-87DB-B04ECC2DC0AB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98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3BD-09DE-4D0E-9A07-EED39F57F4D5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09.05.2019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8519-D10F-48C2-87DB-B04ECC2DC0AB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1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2AA-703F-4E7B-BE31-74E7AC746149}" type="datetimeFigureOut">
              <a:rPr lang="lv-LV" smtClean="0"/>
              <a:t>09.05.2019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356F-5921-40DE-A0C4-6B663AF7FF6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0636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3BD-09DE-4D0E-9A07-EED39F57F4D5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09.05.2019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8519-D10F-48C2-87DB-B04ECC2DC0AB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22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3BD-09DE-4D0E-9A07-EED39F57F4D5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09.05.2019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8519-D10F-48C2-87DB-B04ECC2DC0AB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52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3BD-09DE-4D0E-9A07-EED39F57F4D5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09.05.2019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8519-D10F-48C2-87DB-B04ECC2DC0AB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4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3BD-09DE-4D0E-9A07-EED39F57F4D5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09.05.2019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8519-D10F-48C2-87DB-B04ECC2DC0AB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11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749DF59B-3E41-7342-9732-38D92B284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864" t="22963" r="17540" b="30556"/>
          <a:stretch/>
        </p:blipFill>
        <p:spPr>
          <a:xfrm>
            <a:off x="674120" y="0"/>
            <a:ext cx="1722008" cy="1675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3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750">
                <a:latin typeface="Verdana" pitchFamily="34" charset="0"/>
              </a:defRPr>
            </a:lvl1pPr>
          </a:lstStyle>
          <a:p>
            <a:pPr>
              <a:defRPr/>
            </a:pPr>
            <a:fld id="{F229E9C5-8B39-4643-9AC7-3CB70B82D6D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2AA-703F-4E7B-BE31-74E7AC746149}" type="datetimeFigureOut">
              <a:rPr lang="lv-LV" smtClean="0"/>
              <a:t>09.05.2019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356F-5921-40DE-A0C4-6B663AF7FF6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255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2AA-703F-4E7B-BE31-74E7AC746149}" type="datetimeFigureOut">
              <a:rPr lang="lv-LV" smtClean="0"/>
              <a:t>09.05.2019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356F-5921-40DE-A0C4-6B663AF7FF6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024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2AA-703F-4E7B-BE31-74E7AC746149}" type="datetimeFigureOut">
              <a:rPr lang="lv-LV" smtClean="0"/>
              <a:t>09.05.2019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356F-5921-40DE-A0C4-6B663AF7FF6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827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2AA-703F-4E7B-BE31-74E7AC746149}" type="datetimeFigureOut">
              <a:rPr lang="lv-LV" smtClean="0"/>
              <a:t>09.05.2019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356F-5921-40DE-A0C4-6B663AF7FF6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460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2AA-703F-4E7B-BE31-74E7AC746149}" type="datetimeFigureOut">
              <a:rPr lang="lv-LV" smtClean="0"/>
              <a:t>09.05.2019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356F-5921-40DE-A0C4-6B663AF7FF6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666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2AA-703F-4E7B-BE31-74E7AC746149}" type="datetimeFigureOut">
              <a:rPr lang="lv-LV" smtClean="0"/>
              <a:t>09.05.2019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356F-5921-40DE-A0C4-6B663AF7FF6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214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2AA-703F-4E7B-BE31-74E7AC746149}" type="datetimeFigureOut">
              <a:rPr lang="lv-LV" smtClean="0"/>
              <a:t>09.05.2019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356F-5921-40DE-A0C4-6B663AF7FF6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614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12AA-703F-4E7B-BE31-74E7AC746149}" type="datetimeFigureOut">
              <a:rPr lang="lv-LV" smtClean="0"/>
              <a:t>09.05.2019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356F-5921-40DE-A0C4-6B663AF7FF6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403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63BD-09DE-4D0E-9A07-EED39F57F4D5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09.05.2019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38519-D10F-48C2-87DB-B04ECC2DC0AB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7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09800" y="3429000"/>
            <a:ext cx="7772400" cy="960438"/>
          </a:xfrm>
        </p:spPr>
        <p:txBody>
          <a:bodyPr>
            <a:noAutofit/>
          </a:bodyPr>
          <a:lstStyle/>
          <a:p>
            <a:r>
              <a:rPr lang="lv-LV" dirty="0"/>
              <a:t>DIGITĀLĀ TRANSFORMĀCIJA – VIEDO PILSĒTU ATTĪSTĪBAI</a:t>
            </a:r>
            <a:endParaRPr lang="lv-LV" altLang="en-US" dirty="0"/>
          </a:p>
        </p:txBody>
      </p:sp>
      <p:sp>
        <p:nvSpPr>
          <p:cNvPr id="13315" name="Teksta vietturis 1"/>
          <p:cNvSpPr>
            <a:spLocks noGrp="1"/>
          </p:cNvSpPr>
          <p:nvPr>
            <p:ph type="body" sz="quarter" idx="10"/>
          </p:nvPr>
        </p:nvSpPr>
        <p:spPr>
          <a:xfrm>
            <a:off x="4391525" y="5017168"/>
            <a:ext cx="7260223" cy="1187116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90000"/>
              </a:lnSpc>
            </a:pPr>
            <a:r>
              <a:rPr lang="lv-LV" altLang="lv-LV" sz="2300" b="1" dirty="0"/>
              <a:t>Edmunds Beļskis</a:t>
            </a:r>
          </a:p>
          <a:p>
            <a:pPr algn="r">
              <a:lnSpc>
                <a:spcPct val="90000"/>
              </a:lnSpc>
            </a:pPr>
            <a:r>
              <a:rPr lang="lv-LV" altLang="lv-LV" sz="2300" dirty="0"/>
              <a:t>Valsts sekretāra vietnieks </a:t>
            </a:r>
            <a:endParaRPr lang="en-US" altLang="lv-LV" sz="2300" dirty="0"/>
          </a:p>
          <a:p>
            <a:pPr algn="r">
              <a:lnSpc>
                <a:spcPct val="90000"/>
              </a:lnSpc>
            </a:pPr>
            <a:r>
              <a:rPr lang="lv-LV" altLang="lv-LV" sz="2300" dirty="0"/>
              <a:t>informācijas un komunikācijas</a:t>
            </a:r>
          </a:p>
          <a:p>
            <a:pPr algn="r">
              <a:lnSpc>
                <a:spcPct val="90000"/>
              </a:lnSpc>
            </a:pPr>
            <a:r>
              <a:rPr lang="lv-LV" altLang="lv-LV" sz="2300" dirty="0"/>
              <a:t> tehnoloģiju jautājumos</a:t>
            </a:r>
          </a:p>
          <a:p>
            <a:pPr algn="r">
              <a:lnSpc>
                <a:spcPct val="90000"/>
              </a:lnSpc>
            </a:pPr>
            <a:endParaRPr lang="lv-LV" altLang="lv-LV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52F80CF-FCEF-9B49-BE5C-D3E99661121F}"/>
              </a:ext>
            </a:extLst>
          </p:cNvPr>
          <p:cNvSpPr/>
          <p:nvPr/>
        </p:nvSpPr>
        <p:spPr>
          <a:xfrm>
            <a:off x="3216508" y="10633"/>
            <a:ext cx="897549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A2661F9-9288-9A4E-86FD-ED883E91C0D9}"/>
              </a:ext>
            </a:extLst>
          </p:cNvPr>
          <p:cNvSpPr/>
          <p:nvPr/>
        </p:nvSpPr>
        <p:spPr>
          <a:xfrm>
            <a:off x="3216508" y="4518459"/>
            <a:ext cx="8975494" cy="2332105"/>
          </a:xfrm>
          <a:prstGeom prst="rect">
            <a:avLst/>
          </a:prstGeom>
          <a:solidFill>
            <a:srgbClr val="98A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12308A0A-0955-1547-8714-1BE048F5E49F}"/>
              </a:ext>
            </a:extLst>
          </p:cNvPr>
          <p:cNvSpPr txBox="1">
            <a:spLocks/>
          </p:cNvSpPr>
          <p:nvPr/>
        </p:nvSpPr>
        <p:spPr>
          <a:xfrm>
            <a:off x="3625385" y="381000"/>
            <a:ext cx="8328722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3200" dirty="0"/>
              <a:t>REĢIONĀLĀ POLITIKA</a:t>
            </a:r>
            <a:br>
              <a:rPr lang="lv-LV" sz="3200" dirty="0"/>
            </a:br>
            <a:r>
              <a:rPr lang="lv-LV" sz="3200" dirty="0"/>
              <a:t>2021.-2027.GADAM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D0E79E-D3F3-C746-8BF2-C2F7288537E5}"/>
              </a:ext>
            </a:extLst>
          </p:cNvPr>
          <p:cNvSpPr txBox="1"/>
          <p:nvPr/>
        </p:nvSpPr>
        <p:spPr>
          <a:xfrm>
            <a:off x="5850448" y="1647841"/>
            <a:ext cx="339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v-LV" b="1" dirty="0">
                <a:solidFill>
                  <a:srgbClr val="4A6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Reģioni un pašvaldība kā attīstības virzītājs</a:t>
            </a:r>
            <a:endParaRPr lang="en-GB" b="1" dirty="0">
              <a:solidFill>
                <a:srgbClr val="4A6A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7ACB6F9-5AD3-8E4C-8CCB-9EA66A1610C8}"/>
              </a:ext>
            </a:extLst>
          </p:cNvPr>
          <p:cNvSpPr txBox="1"/>
          <p:nvPr/>
        </p:nvSpPr>
        <p:spPr>
          <a:xfrm>
            <a:off x="8647879" y="3631638"/>
            <a:ext cx="3049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v-LV" b="1" dirty="0" err="1">
                <a:solidFill>
                  <a:srgbClr val="688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b="1" dirty="0">
                <a:solidFill>
                  <a:srgbClr val="688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ublisko p</a:t>
            </a:r>
            <a:r>
              <a:rPr lang="lv-LV" b="1" dirty="0">
                <a:solidFill>
                  <a:srgbClr val="688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akalpojumu efektivitāte</a:t>
            </a:r>
            <a:endParaRPr lang="en-GB" b="1" dirty="0">
              <a:solidFill>
                <a:srgbClr val="68868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5DF484-3F25-DB4E-A024-D4DF45A00BC4}"/>
              </a:ext>
            </a:extLst>
          </p:cNvPr>
          <p:cNvSpPr txBox="1"/>
          <p:nvPr/>
        </p:nvSpPr>
        <p:spPr>
          <a:xfrm>
            <a:off x="4049923" y="3621156"/>
            <a:ext cx="244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v-LV" b="1" dirty="0">
                <a:solidFill>
                  <a:srgbClr val="688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Uzņēmējdarbības</a:t>
            </a:r>
          </a:p>
          <a:p>
            <a:pPr lvl="0" algn="ctr"/>
            <a:r>
              <a:rPr lang="lv-LV" b="1" dirty="0">
                <a:solidFill>
                  <a:srgbClr val="688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 reģionos</a:t>
            </a:r>
            <a:endParaRPr lang="en-GB" b="1" dirty="0">
              <a:solidFill>
                <a:srgbClr val="68868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B7E93C-727B-3B4C-BA92-2EFEB05DC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345" y="2481612"/>
            <a:ext cx="1686755" cy="1035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E29C12-92DE-7A4E-A359-4AE911C74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731" y="2506664"/>
            <a:ext cx="1175141" cy="997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7B62E6-10E1-B34B-AE6D-F1711641A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1356" y="2743073"/>
            <a:ext cx="856697" cy="88565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07C75B0-99B0-4C47-B900-4E147D893AAF}"/>
              </a:ext>
            </a:extLst>
          </p:cNvPr>
          <p:cNvGrpSpPr/>
          <p:nvPr/>
        </p:nvGrpSpPr>
        <p:grpSpPr>
          <a:xfrm>
            <a:off x="3995803" y="4811801"/>
            <a:ext cx="7352778" cy="1316787"/>
            <a:chOff x="4711857" y="5117805"/>
            <a:chExt cx="7352778" cy="131678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BD0803D0-CD75-404D-A81F-CD19323A0701}"/>
                </a:ext>
              </a:extLst>
            </p:cNvPr>
            <p:cNvSpPr/>
            <p:nvPr/>
          </p:nvSpPr>
          <p:spPr>
            <a:xfrm>
              <a:off x="4711857" y="5130331"/>
              <a:ext cx="1471351" cy="13042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38FBDA23-D466-AA49-A8FD-37AAA0E1A814}"/>
                </a:ext>
              </a:extLst>
            </p:cNvPr>
            <p:cNvSpPr/>
            <p:nvPr/>
          </p:nvSpPr>
          <p:spPr>
            <a:xfrm>
              <a:off x="6253390" y="5117805"/>
              <a:ext cx="1304261" cy="13042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CC02614-D23E-8548-B4A7-70A989567754}"/>
                </a:ext>
              </a:extLst>
            </p:cNvPr>
            <p:cNvSpPr/>
            <p:nvPr/>
          </p:nvSpPr>
          <p:spPr>
            <a:xfrm>
              <a:off x="7650440" y="5117805"/>
              <a:ext cx="1432316" cy="13042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93104B69-F934-5947-9FC7-B4BF86093E34}"/>
                </a:ext>
              </a:extLst>
            </p:cNvPr>
            <p:cNvSpPr/>
            <p:nvPr/>
          </p:nvSpPr>
          <p:spPr>
            <a:xfrm>
              <a:off x="9162669" y="5117805"/>
              <a:ext cx="1321984" cy="13042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9F35EFA-4E7A-2848-8CB9-138FF4E8E390}"/>
                </a:ext>
              </a:extLst>
            </p:cNvPr>
            <p:cNvSpPr/>
            <p:nvPr/>
          </p:nvSpPr>
          <p:spPr>
            <a:xfrm>
              <a:off x="10649846" y="5117805"/>
              <a:ext cx="1414789" cy="13042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7869319-D521-0E4E-9E4D-6CDF79B6BE54}"/>
                </a:ext>
              </a:extLst>
            </p:cNvPr>
            <p:cNvSpPr txBox="1"/>
            <p:nvPr/>
          </p:nvSpPr>
          <p:spPr>
            <a:xfrm>
              <a:off x="10595181" y="5472216"/>
              <a:ext cx="14694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Pašvaldību administrācijas efektivitāte</a:t>
              </a:r>
            </a:p>
            <a:p>
              <a:pPr algn="ctr"/>
              <a:endParaRPr lang="lv-LV" sz="11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29841649-25B8-2E43-85AA-251FD09E6DCF}"/>
                </a:ext>
              </a:extLst>
            </p:cNvPr>
            <p:cNvSpPr txBox="1"/>
            <p:nvPr/>
          </p:nvSpPr>
          <p:spPr>
            <a:xfrm>
              <a:off x="9107808" y="5498208"/>
              <a:ext cx="138436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Sasniedzamība un</a:t>
              </a:r>
            </a:p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lv-LV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zīves </a:t>
              </a:r>
              <a:r>
                <a:rPr lang="lv-LV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vide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570BA262-6B0B-2A4C-9E5B-3459E95C4AF3}"/>
                </a:ext>
              </a:extLst>
            </p:cNvPr>
            <p:cNvSpPr txBox="1"/>
            <p:nvPr/>
          </p:nvSpPr>
          <p:spPr>
            <a:xfrm>
              <a:off x="7684696" y="5415992"/>
              <a:ext cx="1304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Pakalpojumu efektivitāte atbilstoši demogrāfijai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2661F9F-E8F9-4D47-A600-2A0A84A1243B}"/>
                </a:ext>
              </a:extLst>
            </p:cNvPr>
            <p:cNvSpPr txBox="1"/>
            <p:nvPr/>
          </p:nvSpPr>
          <p:spPr>
            <a:xfrm>
              <a:off x="6274110" y="5646824"/>
              <a:ext cx="13042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Cilvēkkapitāls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35A0124F-CA4D-3C4C-9B5B-5122CF82D892}"/>
                </a:ext>
              </a:extLst>
            </p:cNvPr>
            <p:cNvSpPr txBox="1"/>
            <p:nvPr/>
          </p:nvSpPr>
          <p:spPr>
            <a:xfrm>
              <a:off x="4826431" y="5415992"/>
              <a:ext cx="1304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Vietas sagatavošana un produktivitāte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AE9BEE6-8EE5-B74C-A4D2-45EF80693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531" y="2376835"/>
            <a:ext cx="2821172" cy="4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35EDF96-56A7-5640-B380-509494A2241F}"/>
              </a:ext>
            </a:extLst>
          </p:cNvPr>
          <p:cNvSpPr/>
          <p:nvPr/>
        </p:nvSpPr>
        <p:spPr>
          <a:xfrm>
            <a:off x="3216508" y="0"/>
            <a:ext cx="897549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noProof="1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xmlns="" id="{4E90806A-639E-9842-B13B-425291F8B46E}"/>
              </a:ext>
            </a:extLst>
          </p:cNvPr>
          <p:cNvSpPr txBox="1">
            <a:spLocks/>
          </p:cNvSpPr>
          <p:nvPr/>
        </p:nvSpPr>
        <p:spPr>
          <a:xfrm>
            <a:off x="3625385" y="381000"/>
            <a:ext cx="8328722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3200" noProof="1" smtClean="0"/>
              <a:t>LATVIJAS IEDZĪVOTĀJI –</a:t>
            </a:r>
            <a:br>
              <a:rPr lang="lv-LV" sz="3200" noProof="1" smtClean="0"/>
            </a:br>
            <a:r>
              <a:rPr lang="lv-LV" sz="3200" noProof="1" smtClean="0"/>
              <a:t>DATOS BALSTĪTA SABIEDRĪBA</a:t>
            </a:r>
            <a:endParaRPr lang="lv-LV" sz="3200" noProof="1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3DA57FEE-AB0D-1145-A3D3-3DF65BC2559F}"/>
              </a:ext>
            </a:extLst>
          </p:cNvPr>
          <p:cNvGrpSpPr>
            <a:grpSpLocks/>
          </p:cNvGrpSpPr>
          <p:nvPr/>
        </p:nvGrpSpPr>
        <p:grpSpPr bwMode="auto">
          <a:xfrm>
            <a:off x="7048154" y="1683175"/>
            <a:ext cx="1385133" cy="1417669"/>
            <a:chOff x="6319162" y="2840991"/>
            <a:chExt cx="1312538" cy="1312542"/>
          </a:xfrm>
        </p:grpSpPr>
        <p:sp>
          <p:nvSpPr>
            <p:cNvPr id="11" name="Oval 11">
              <a:extLst>
                <a:ext uri="{FF2B5EF4-FFF2-40B4-BE49-F238E27FC236}">
                  <a16:creationId xmlns:a16="http://schemas.microsoft.com/office/drawing/2014/main" xmlns="" id="{699FE4CE-7C61-FC45-937D-84F8C2446E8E}"/>
                </a:ext>
              </a:extLst>
            </p:cNvPr>
            <p:cNvSpPr/>
            <p:nvPr/>
          </p:nvSpPr>
          <p:spPr bwMode="auto">
            <a:xfrm>
              <a:off x="6319746" y="2841098"/>
              <a:ext cx="1311191" cy="1311084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61327" tIns="129062" rIns="161327" bIns="129062"/>
            <a:lstStyle/>
            <a:p>
              <a:pPr algn="ctr" defTabSz="822535">
                <a:lnSpc>
                  <a:spcPct val="90000"/>
                </a:lnSpc>
                <a:defRPr/>
              </a:pPr>
              <a:endParaRPr lang="lv-LV" sz="2117" noProof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xmlns="" id="{EE4CD107-5494-814A-A570-4C0E5135D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545" y="2994342"/>
              <a:ext cx="1005845" cy="1005840"/>
              <a:chOff x="5498581" y="3040062"/>
              <a:chExt cx="914400" cy="914400"/>
            </a:xfrm>
          </p:grpSpPr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xmlns="" id="{F0E313F7-B9F3-DE4E-8051-6D5B755BC5C2}"/>
                  </a:ext>
                </a:extLst>
              </p:cNvPr>
              <p:cNvSpPr/>
              <p:nvPr/>
            </p:nvSpPr>
            <p:spPr bwMode="auto">
              <a:xfrm>
                <a:off x="5497752" y="3038818"/>
                <a:ext cx="915827" cy="915760"/>
              </a:xfrm>
              <a:prstGeom prst="ellipse">
                <a:avLst/>
              </a:prstGeom>
              <a:solidFill>
                <a:srgbClr val="002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61327" tIns="129062" rIns="161327" bIns="129062"/>
              <a:lstStyle/>
              <a:p>
                <a:pPr algn="ctr" defTabSz="822535">
                  <a:lnSpc>
                    <a:spcPct val="90000"/>
                  </a:lnSpc>
                  <a:defRPr/>
                </a:pPr>
                <a:endParaRPr lang="lv-LV" sz="2117" noProof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14" name="Group 14">
                <a:extLst>
                  <a:ext uri="{FF2B5EF4-FFF2-40B4-BE49-F238E27FC236}">
                    <a16:creationId xmlns:a16="http://schemas.microsoft.com/office/drawing/2014/main" xmlns="" id="{1D839274-7DAE-4645-A1EE-2176E31932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50319" y="3301180"/>
                <a:ext cx="449686" cy="392158"/>
                <a:chOff x="6103769" y="3433223"/>
                <a:chExt cx="529717" cy="461962"/>
              </a:xfrm>
            </p:grpSpPr>
            <p:sp>
              <p:nvSpPr>
                <p:cNvPr id="15" name="Freeform 5">
                  <a:extLst>
                    <a:ext uri="{FF2B5EF4-FFF2-40B4-BE49-F238E27FC236}">
                      <a16:creationId xmlns:a16="http://schemas.microsoft.com/office/drawing/2014/main" xmlns="" id="{CFA62D5D-29AF-AA4E-8F4B-6A5BBA544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11225" y="3476002"/>
                  <a:ext cx="421569" cy="418229"/>
                </a:xfrm>
                <a:custGeom>
                  <a:avLst/>
                  <a:gdLst>
                    <a:gd name="T0" fmla="*/ 94 w 112"/>
                    <a:gd name="T1" fmla="*/ 43 h 120"/>
                    <a:gd name="T2" fmla="*/ 104 w 112"/>
                    <a:gd name="T3" fmla="*/ 24 h 120"/>
                    <a:gd name="T4" fmla="*/ 80 w 112"/>
                    <a:gd name="T5" fmla="*/ 0 h 120"/>
                    <a:gd name="T6" fmla="*/ 56 w 112"/>
                    <a:gd name="T7" fmla="*/ 24 h 120"/>
                    <a:gd name="T8" fmla="*/ 66 w 112"/>
                    <a:gd name="T9" fmla="*/ 43 h 120"/>
                    <a:gd name="T10" fmla="*/ 51 w 112"/>
                    <a:gd name="T11" fmla="*/ 58 h 120"/>
                    <a:gd name="T12" fmla="*/ 32 w 112"/>
                    <a:gd name="T13" fmla="*/ 48 h 120"/>
                    <a:gd name="T14" fmla="*/ 8 w 112"/>
                    <a:gd name="T15" fmla="*/ 72 h 120"/>
                    <a:gd name="T16" fmla="*/ 18 w 112"/>
                    <a:gd name="T17" fmla="*/ 91 h 120"/>
                    <a:gd name="T18" fmla="*/ 0 w 112"/>
                    <a:gd name="T19" fmla="*/ 120 h 120"/>
                    <a:gd name="T20" fmla="*/ 8 w 112"/>
                    <a:gd name="T21" fmla="*/ 120 h 120"/>
                    <a:gd name="T22" fmla="*/ 32 w 112"/>
                    <a:gd name="T23" fmla="*/ 96 h 120"/>
                    <a:gd name="T24" fmla="*/ 56 w 112"/>
                    <a:gd name="T25" fmla="*/ 120 h 120"/>
                    <a:gd name="T26" fmla="*/ 64 w 112"/>
                    <a:gd name="T27" fmla="*/ 120 h 120"/>
                    <a:gd name="T28" fmla="*/ 46 w 112"/>
                    <a:gd name="T29" fmla="*/ 91 h 120"/>
                    <a:gd name="T30" fmla="*/ 56 w 112"/>
                    <a:gd name="T31" fmla="*/ 72 h 120"/>
                    <a:gd name="T32" fmla="*/ 80 w 112"/>
                    <a:gd name="T33" fmla="*/ 48 h 120"/>
                    <a:gd name="T34" fmla="*/ 104 w 112"/>
                    <a:gd name="T35" fmla="*/ 72 h 120"/>
                    <a:gd name="T36" fmla="*/ 112 w 112"/>
                    <a:gd name="T37" fmla="*/ 72 h 120"/>
                    <a:gd name="T38" fmla="*/ 94 w 112"/>
                    <a:gd name="T39" fmla="*/ 43 h 120"/>
                    <a:gd name="T40" fmla="*/ 32 w 112"/>
                    <a:gd name="T41" fmla="*/ 88 h 120"/>
                    <a:gd name="T42" fmla="*/ 16 w 112"/>
                    <a:gd name="T43" fmla="*/ 72 h 120"/>
                    <a:gd name="T44" fmla="*/ 32 w 112"/>
                    <a:gd name="T45" fmla="*/ 56 h 120"/>
                    <a:gd name="T46" fmla="*/ 48 w 112"/>
                    <a:gd name="T47" fmla="*/ 72 h 120"/>
                    <a:gd name="T48" fmla="*/ 32 w 112"/>
                    <a:gd name="T49" fmla="*/ 88 h 120"/>
                    <a:gd name="T50" fmla="*/ 80 w 112"/>
                    <a:gd name="T51" fmla="*/ 40 h 120"/>
                    <a:gd name="T52" fmla="*/ 64 w 112"/>
                    <a:gd name="T53" fmla="*/ 24 h 120"/>
                    <a:gd name="T54" fmla="*/ 80 w 112"/>
                    <a:gd name="T55" fmla="*/ 8 h 120"/>
                    <a:gd name="T56" fmla="*/ 96 w 112"/>
                    <a:gd name="T57" fmla="*/ 24 h 120"/>
                    <a:gd name="T58" fmla="*/ 80 w 112"/>
                    <a:gd name="T59" fmla="*/ 4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2" h="120">
                      <a:moveTo>
                        <a:pt x="94" y="43"/>
                      </a:moveTo>
                      <a:cubicBezTo>
                        <a:pt x="100" y="39"/>
                        <a:pt x="104" y="32"/>
                        <a:pt x="104" y="24"/>
                      </a:cubicBezTo>
                      <a:cubicBezTo>
                        <a:pt x="104" y="11"/>
                        <a:pt x="93" y="0"/>
                        <a:pt x="80" y="0"/>
                      </a:cubicBezTo>
                      <a:cubicBezTo>
                        <a:pt x="66" y="0"/>
                        <a:pt x="56" y="11"/>
                        <a:pt x="56" y="24"/>
                      </a:cubicBezTo>
                      <a:cubicBezTo>
                        <a:pt x="56" y="32"/>
                        <a:pt x="60" y="39"/>
                        <a:pt x="66" y="43"/>
                      </a:cubicBezTo>
                      <a:cubicBezTo>
                        <a:pt x="59" y="47"/>
                        <a:pt x="54" y="52"/>
                        <a:pt x="51" y="58"/>
                      </a:cubicBezTo>
                      <a:cubicBezTo>
                        <a:pt x="47" y="52"/>
                        <a:pt x="40" y="48"/>
                        <a:pt x="32" y="48"/>
                      </a:cubicBezTo>
                      <a:cubicBezTo>
                        <a:pt x="18" y="48"/>
                        <a:pt x="8" y="59"/>
                        <a:pt x="8" y="72"/>
                      </a:cubicBezTo>
                      <a:cubicBezTo>
                        <a:pt x="8" y="80"/>
                        <a:pt x="12" y="87"/>
                        <a:pt x="18" y="91"/>
                      </a:cubicBezTo>
                      <a:cubicBezTo>
                        <a:pt x="7" y="97"/>
                        <a:pt x="0" y="108"/>
                        <a:pt x="0" y="120"/>
                      </a:cubicBezTo>
                      <a:cubicBezTo>
                        <a:pt x="8" y="120"/>
                        <a:pt x="8" y="120"/>
                        <a:pt x="8" y="120"/>
                      </a:cubicBezTo>
                      <a:cubicBezTo>
                        <a:pt x="8" y="107"/>
                        <a:pt x="18" y="96"/>
                        <a:pt x="32" y="96"/>
                      </a:cubicBezTo>
                      <a:cubicBezTo>
                        <a:pt x="45" y="96"/>
                        <a:pt x="56" y="107"/>
                        <a:pt x="56" y="120"/>
                      </a:cubicBezTo>
                      <a:cubicBezTo>
                        <a:pt x="64" y="120"/>
                        <a:pt x="64" y="120"/>
                        <a:pt x="64" y="120"/>
                      </a:cubicBezTo>
                      <a:cubicBezTo>
                        <a:pt x="64" y="108"/>
                        <a:pt x="56" y="97"/>
                        <a:pt x="46" y="91"/>
                      </a:cubicBezTo>
                      <a:cubicBezTo>
                        <a:pt x="52" y="87"/>
                        <a:pt x="56" y="80"/>
                        <a:pt x="56" y="72"/>
                      </a:cubicBezTo>
                      <a:cubicBezTo>
                        <a:pt x="56" y="59"/>
                        <a:pt x="66" y="48"/>
                        <a:pt x="80" y="48"/>
                      </a:cubicBezTo>
                      <a:cubicBezTo>
                        <a:pt x="93" y="48"/>
                        <a:pt x="104" y="59"/>
                        <a:pt x="104" y="72"/>
                      </a:cubicBezTo>
                      <a:cubicBezTo>
                        <a:pt x="112" y="72"/>
                        <a:pt x="112" y="72"/>
                        <a:pt x="112" y="72"/>
                      </a:cubicBezTo>
                      <a:cubicBezTo>
                        <a:pt x="112" y="60"/>
                        <a:pt x="104" y="49"/>
                        <a:pt x="94" y="43"/>
                      </a:cubicBezTo>
                      <a:close/>
                      <a:moveTo>
                        <a:pt x="32" y="88"/>
                      </a:moveTo>
                      <a:cubicBezTo>
                        <a:pt x="23" y="88"/>
                        <a:pt x="16" y="81"/>
                        <a:pt x="16" y="72"/>
                      </a:cubicBezTo>
                      <a:cubicBezTo>
                        <a:pt x="16" y="63"/>
                        <a:pt x="23" y="56"/>
                        <a:pt x="32" y="56"/>
                      </a:cubicBezTo>
                      <a:cubicBezTo>
                        <a:pt x="41" y="56"/>
                        <a:pt x="48" y="63"/>
                        <a:pt x="48" y="72"/>
                      </a:cubicBezTo>
                      <a:cubicBezTo>
                        <a:pt x="48" y="81"/>
                        <a:pt x="41" y="88"/>
                        <a:pt x="32" y="88"/>
                      </a:cubicBezTo>
                      <a:close/>
                      <a:moveTo>
                        <a:pt x="80" y="40"/>
                      </a:moveTo>
                      <a:cubicBezTo>
                        <a:pt x="71" y="40"/>
                        <a:pt x="64" y="33"/>
                        <a:pt x="64" y="24"/>
                      </a:cubicBezTo>
                      <a:cubicBezTo>
                        <a:pt x="64" y="15"/>
                        <a:pt x="71" y="8"/>
                        <a:pt x="80" y="8"/>
                      </a:cubicBezTo>
                      <a:cubicBezTo>
                        <a:pt x="89" y="8"/>
                        <a:pt x="96" y="15"/>
                        <a:pt x="96" y="24"/>
                      </a:cubicBezTo>
                      <a:cubicBezTo>
                        <a:pt x="96" y="33"/>
                        <a:pt x="89" y="40"/>
                        <a:pt x="80" y="4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6350">
                  <a:solidFill>
                    <a:srgbClr val="002050"/>
                  </a:solidFill>
                  <a:round/>
                  <a:headEnd/>
                  <a:tailEnd/>
                </a:ln>
                <a:extLst/>
              </p:spPr>
              <p:txBody>
                <a:bodyPr lIns="67232" tIns="33616" rIns="67232" bIns="33616"/>
                <a:lstStyle/>
                <a:p>
                  <a:pPr defTabSz="672290">
                    <a:defRPr/>
                  </a:pPr>
                  <a:endParaRPr lang="lv-LV" sz="1324" noProof="1">
                    <a:solidFill>
                      <a:srgbClr val="3F3F3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6" name="Freeform 6">
                  <a:extLst>
                    <a:ext uri="{FF2B5EF4-FFF2-40B4-BE49-F238E27FC236}">
                      <a16:creationId xmlns:a16="http://schemas.microsoft.com/office/drawing/2014/main" xmlns="" id="{1C62DF0D-C019-FD44-B664-EC4CA1C4EE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71808" y="3432853"/>
                  <a:ext cx="335263" cy="169282"/>
                </a:xfrm>
                <a:custGeom>
                  <a:avLst/>
                  <a:gdLst>
                    <a:gd name="T0" fmla="*/ 87 w 87"/>
                    <a:gd name="T1" fmla="*/ 49 h 49"/>
                    <a:gd name="T2" fmla="*/ 19 w 87"/>
                    <a:gd name="T3" fmla="*/ 49 h 49"/>
                    <a:gd name="T4" fmla="*/ 0 w 87"/>
                    <a:gd name="T5" fmla="*/ 30 h 49"/>
                    <a:gd name="T6" fmla="*/ 0 w 87"/>
                    <a:gd name="T7" fmla="*/ 19 h 49"/>
                    <a:gd name="T8" fmla="*/ 19 w 87"/>
                    <a:gd name="T9" fmla="*/ 0 h 49"/>
                    <a:gd name="T10" fmla="*/ 49 w 87"/>
                    <a:gd name="T11" fmla="*/ 0 h 49"/>
                    <a:gd name="T12" fmla="*/ 68 w 87"/>
                    <a:gd name="T13" fmla="*/ 19 h 49"/>
                    <a:gd name="T14" fmla="*/ 68 w 87"/>
                    <a:gd name="T15" fmla="*/ 28 h 49"/>
                    <a:gd name="T16" fmla="*/ 87 w 87"/>
                    <a:gd name="T17" fmla="*/ 49 h 49"/>
                    <a:gd name="T18" fmla="*/ 19 w 87"/>
                    <a:gd name="T19" fmla="*/ 8 h 49"/>
                    <a:gd name="T20" fmla="*/ 8 w 87"/>
                    <a:gd name="T21" fmla="*/ 19 h 49"/>
                    <a:gd name="T22" fmla="*/ 8 w 87"/>
                    <a:gd name="T23" fmla="*/ 30 h 49"/>
                    <a:gd name="T24" fmla="*/ 19 w 87"/>
                    <a:gd name="T25" fmla="*/ 41 h 49"/>
                    <a:gd name="T26" fmla="*/ 69 w 87"/>
                    <a:gd name="T27" fmla="*/ 41 h 49"/>
                    <a:gd name="T28" fmla="*/ 60 w 87"/>
                    <a:gd name="T29" fmla="*/ 31 h 49"/>
                    <a:gd name="T30" fmla="*/ 60 w 87"/>
                    <a:gd name="T31" fmla="*/ 19 h 49"/>
                    <a:gd name="T32" fmla="*/ 49 w 87"/>
                    <a:gd name="T33" fmla="*/ 8 h 49"/>
                    <a:gd name="T34" fmla="*/ 19 w 87"/>
                    <a:gd name="T35" fmla="*/ 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9">
                      <a:moveTo>
                        <a:pt x="87" y="49"/>
                      </a:moveTo>
                      <a:cubicBezTo>
                        <a:pt x="19" y="49"/>
                        <a:pt x="19" y="49"/>
                        <a:pt x="19" y="49"/>
                      </a:cubicBezTo>
                      <a:cubicBezTo>
                        <a:pt x="9" y="49"/>
                        <a:pt x="0" y="41"/>
                        <a:pt x="0" y="3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9"/>
                        <a:pt x="9" y="0"/>
                        <a:pt x="1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60" y="0"/>
                        <a:pt x="68" y="9"/>
                        <a:pt x="68" y="19"/>
                      </a:cubicBezTo>
                      <a:cubicBezTo>
                        <a:pt x="68" y="28"/>
                        <a:pt x="68" y="28"/>
                        <a:pt x="68" y="28"/>
                      </a:cubicBezTo>
                      <a:lnTo>
                        <a:pt x="87" y="49"/>
                      </a:lnTo>
                      <a:close/>
                      <a:moveTo>
                        <a:pt x="19" y="8"/>
                      </a:moveTo>
                      <a:cubicBezTo>
                        <a:pt x="13" y="8"/>
                        <a:pt x="8" y="13"/>
                        <a:pt x="8" y="19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6"/>
                        <a:pt x="13" y="41"/>
                        <a:pt x="19" y="41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0" y="31"/>
                        <a:pt x="60" y="31"/>
                        <a:pt x="60" y="31"/>
                      </a:cubicBezTo>
                      <a:cubicBezTo>
                        <a:pt x="60" y="19"/>
                        <a:pt x="60" y="19"/>
                        <a:pt x="60" y="19"/>
                      </a:cubicBezTo>
                      <a:cubicBezTo>
                        <a:pt x="60" y="13"/>
                        <a:pt x="55" y="8"/>
                        <a:pt x="49" y="8"/>
                      </a:cubicBezTo>
                      <a:lnTo>
                        <a:pt x="19" y="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6350">
                  <a:solidFill>
                    <a:srgbClr val="002050"/>
                  </a:solidFill>
                  <a:round/>
                  <a:headEnd/>
                  <a:tailEnd/>
                </a:ln>
                <a:extLst/>
              </p:spPr>
              <p:txBody>
                <a:bodyPr lIns="67232" tIns="33616" rIns="67232" bIns="33616"/>
                <a:lstStyle/>
                <a:p>
                  <a:pPr defTabSz="672290">
                    <a:defRPr/>
                  </a:pPr>
                  <a:endParaRPr lang="lv-LV" sz="1324" noProof="1">
                    <a:solidFill>
                      <a:srgbClr val="3F3F3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xmlns="" id="{D358374B-EF08-5E44-A1AD-9624544DCB91}"/>
              </a:ext>
            </a:extLst>
          </p:cNvPr>
          <p:cNvGrpSpPr>
            <a:grpSpLocks/>
          </p:cNvGrpSpPr>
          <p:nvPr/>
        </p:nvGrpSpPr>
        <p:grpSpPr bwMode="auto">
          <a:xfrm>
            <a:off x="10019839" y="1707893"/>
            <a:ext cx="1331120" cy="1366889"/>
            <a:chOff x="7334115" y="5131475"/>
            <a:chExt cx="1312542" cy="1312542"/>
          </a:xfrm>
        </p:grpSpPr>
        <p:sp>
          <p:nvSpPr>
            <p:cNvPr id="22" name="Oval 22">
              <a:extLst>
                <a:ext uri="{FF2B5EF4-FFF2-40B4-BE49-F238E27FC236}">
                  <a16:creationId xmlns:a16="http://schemas.microsoft.com/office/drawing/2014/main" xmlns="" id="{AD2D051F-585D-274F-8958-FF1FE69907EA}"/>
                </a:ext>
              </a:extLst>
            </p:cNvPr>
            <p:cNvSpPr/>
            <p:nvPr/>
          </p:nvSpPr>
          <p:spPr bwMode="auto">
            <a:xfrm>
              <a:off x="7334318" y="5132152"/>
              <a:ext cx="1313297" cy="1310468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61327" tIns="129062" rIns="161327" bIns="129062"/>
            <a:lstStyle/>
            <a:p>
              <a:pPr algn="ctr" defTabSz="822535">
                <a:lnSpc>
                  <a:spcPct val="90000"/>
                </a:lnSpc>
                <a:defRPr/>
              </a:pPr>
              <a:endParaRPr lang="lv-LV" sz="2117" noProof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xmlns="" id="{48DFD301-C9DC-5F4A-8513-35973B6CE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7466" y="5284826"/>
              <a:ext cx="1005840" cy="1005840"/>
              <a:chOff x="6852667" y="3040062"/>
              <a:chExt cx="914400" cy="914400"/>
            </a:xfrm>
          </p:grpSpPr>
          <p:sp>
            <p:nvSpPr>
              <p:cNvPr id="24" name="Oval 24">
                <a:extLst>
                  <a:ext uri="{FF2B5EF4-FFF2-40B4-BE49-F238E27FC236}">
                    <a16:creationId xmlns:a16="http://schemas.microsoft.com/office/drawing/2014/main" xmlns="" id="{B3D21501-627E-AA42-B255-CEAAA46B9DE7}"/>
                  </a:ext>
                </a:extLst>
              </p:cNvPr>
              <p:cNvSpPr/>
              <p:nvPr/>
            </p:nvSpPr>
            <p:spPr bwMode="auto">
              <a:xfrm>
                <a:off x="6879573" y="3040741"/>
                <a:ext cx="886983" cy="912388"/>
              </a:xfrm>
              <a:prstGeom prst="ellipse">
                <a:avLst/>
              </a:prstGeom>
              <a:solidFill>
                <a:srgbClr val="002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61327" tIns="129062" rIns="161327" bIns="129062"/>
              <a:lstStyle/>
              <a:p>
                <a:pPr algn="ctr" defTabSz="822535">
                  <a:lnSpc>
                    <a:spcPct val="90000"/>
                  </a:lnSpc>
                  <a:defRPr/>
                </a:pPr>
                <a:endParaRPr lang="lv-LV" sz="2117" noProof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25" name="Group 25">
                <a:extLst>
                  <a:ext uri="{FF2B5EF4-FFF2-40B4-BE49-F238E27FC236}">
                    <a16:creationId xmlns:a16="http://schemas.microsoft.com/office/drawing/2014/main" xmlns="" id="{2A760701-FBAF-8C4B-A2F8-05120F8EB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76998" y="3264393"/>
                <a:ext cx="465739" cy="465739"/>
                <a:chOff x="7198793" y="3360420"/>
                <a:chExt cx="548640" cy="548640"/>
              </a:xfrm>
            </p:grpSpPr>
            <p:sp>
              <p:nvSpPr>
                <p:cNvPr id="26" name="Line 9">
                  <a:extLst>
                    <a:ext uri="{FF2B5EF4-FFF2-40B4-BE49-F238E27FC236}">
                      <a16:creationId xmlns:a16="http://schemas.microsoft.com/office/drawing/2014/main" xmlns="" id="{1E62305A-EAEB-5C47-83CF-DD7DC2FEB7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30122" y="3774694"/>
                  <a:ext cx="19902" cy="41075"/>
                </a:xfrm>
                <a:prstGeom prst="line">
                  <a:avLst/>
                </a:prstGeom>
                <a:noFill/>
                <a:ln w="1905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lIns="67232" tIns="33616" rIns="67232" bIns="33616"/>
                <a:lstStyle/>
                <a:p>
                  <a:pPr defTabSz="672290">
                    <a:defRPr/>
                  </a:pPr>
                  <a:endParaRPr lang="lv-LV" sz="1324" noProof="1">
                    <a:solidFill>
                      <a:srgbClr val="3F3F3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7" name="Line 10">
                  <a:extLst>
                    <a:ext uri="{FF2B5EF4-FFF2-40B4-BE49-F238E27FC236}">
                      <a16:creationId xmlns:a16="http://schemas.microsoft.com/office/drawing/2014/main" xmlns="" id="{AA8193E3-ADAA-3445-9042-A958A22FD4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97441" y="3456363"/>
                  <a:ext cx="19902" cy="37653"/>
                </a:xfrm>
                <a:prstGeom prst="line">
                  <a:avLst/>
                </a:prstGeom>
                <a:noFill/>
                <a:ln w="1905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lIns="67232" tIns="33616" rIns="67232" bIns="33616"/>
                <a:lstStyle/>
                <a:p>
                  <a:pPr defTabSz="672290">
                    <a:defRPr/>
                  </a:pPr>
                  <a:endParaRPr lang="lv-LV" sz="1324" noProof="1">
                    <a:solidFill>
                      <a:srgbClr val="3F3F3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8" name="Line 11">
                  <a:extLst>
                    <a:ext uri="{FF2B5EF4-FFF2-40B4-BE49-F238E27FC236}">
                      <a16:creationId xmlns:a16="http://schemas.microsoft.com/office/drawing/2014/main" xmlns="" id="{7706DBBA-E000-014A-A441-D99E789D04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400759" y="3774694"/>
                  <a:ext cx="16584" cy="41075"/>
                </a:xfrm>
                <a:prstGeom prst="line">
                  <a:avLst/>
                </a:prstGeom>
                <a:noFill/>
                <a:ln w="1905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lIns="67232" tIns="33616" rIns="67232" bIns="33616"/>
                <a:lstStyle/>
                <a:p>
                  <a:pPr defTabSz="672290">
                    <a:defRPr/>
                  </a:pPr>
                  <a:endParaRPr lang="lv-LV" sz="1324" noProof="1">
                    <a:solidFill>
                      <a:srgbClr val="3F3F3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9" name="Line 12">
                  <a:extLst>
                    <a:ext uri="{FF2B5EF4-FFF2-40B4-BE49-F238E27FC236}">
                      <a16:creationId xmlns:a16="http://schemas.microsoft.com/office/drawing/2014/main" xmlns="" id="{E13A6EE6-9505-2F49-8482-494FE3DFF3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30122" y="3456363"/>
                  <a:ext cx="16586" cy="37653"/>
                </a:xfrm>
                <a:prstGeom prst="line">
                  <a:avLst/>
                </a:prstGeom>
                <a:noFill/>
                <a:ln w="1905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lIns="67232" tIns="33616" rIns="67232" bIns="33616"/>
                <a:lstStyle/>
                <a:p>
                  <a:pPr defTabSz="672290">
                    <a:defRPr/>
                  </a:pPr>
                  <a:endParaRPr lang="lv-LV" sz="1324" noProof="1">
                    <a:solidFill>
                      <a:srgbClr val="3F3F3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0" name="Freeform 13">
                  <a:extLst>
                    <a:ext uri="{FF2B5EF4-FFF2-40B4-BE49-F238E27FC236}">
                      <a16:creationId xmlns:a16="http://schemas.microsoft.com/office/drawing/2014/main" xmlns="" id="{77F1AEDE-D36E-F24C-ABB7-C114318326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8419" y="3360521"/>
                  <a:ext cx="364873" cy="523706"/>
                </a:xfrm>
                <a:custGeom>
                  <a:avLst/>
                  <a:gdLst>
                    <a:gd name="T0" fmla="*/ 101 w 101"/>
                    <a:gd name="T1" fmla="*/ 4 h 145"/>
                    <a:gd name="T2" fmla="*/ 76 w 101"/>
                    <a:gd name="T3" fmla="*/ 0 h 145"/>
                    <a:gd name="T4" fmla="*/ 0 w 101"/>
                    <a:gd name="T5" fmla="*/ 76 h 145"/>
                    <a:gd name="T6" fmla="*/ 43 w 101"/>
                    <a:gd name="T7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145">
                      <a:moveTo>
                        <a:pt x="101" y="4"/>
                      </a:moveTo>
                      <a:cubicBezTo>
                        <a:pt x="93" y="2"/>
                        <a:pt x="85" y="0"/>
                        <a:pt x="76" y="0"/>
                      </a:cubicBezTo>
                      <a:cubicBezTo>
                        <a:pt x="34" y="0"/>
                        <a:pt x="0" y="34"/>
                        <a:pt x="0" y="76"/>
                      </a:cubicBezTo>
                      <a:cubicBezTo>
                        <a:pt x="0" y="106"/>
                        <a:pt x="18" y="132"/>
                        <a:pt x="43" y="145"/>
                      </a:cubicBezTo>
                    </a:path>
                  </a:pathLst>
                </a:custGeom>
                <a:noFill/>
                <a:ln w="1905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lIns="67232" tIns="33616" rIns="67232" bIns="33616"/>
                <a:lstStyle/>
                <a:p>
                  <a:pPr defTabSz="672290">
                    <a:defRPr/>
                  </a:pPr>
                  <a:endParaRPr lang="lv-LV" sz="1324" noProof="1">
                    <a:solidFill>
                      <a:srgbClr val="3F3F3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1" name="Line 14">
                  <a:extLst>
                    <a:ext uri="{FF2B5EF4-FFF2-40B4-BE49-F238E27FC236}">
                      <a16:creationId xmlns:a16="http://schemas.microsoft.com/office/drawing/2014/main" xmlns="" id="{4AB461D8-1956-2142-8628-54DFDAC66E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16365" y="3692545"/>
                  <a:ext cx="39804" cy="17113"/>
                </a:xfrm>
                <a:prstGeom prst="line">
                  <a:avLst/>
                </a:prstGeom>
                <a:noFill/>
                <a:ln w="1905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lIns="67232" tIns="33616" rIns="67232" bIns="33616"/>
                <a:lstStyle/>
                <a:p>
                  <a:pPr defTabSz="672290">
                    <a:defRPr/>
                  </a:pPr>
                  <a:endParaRPr lang="lv-LV" sz="1324" noProof="1">
                    <a:solidFill>
                      <a:srgbClr val="3F3F3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2" name="Line 15">
                  <a:extLst>
                    <a:ext uri="{FF2B5EF4-FFF2-40B4-BE49-F238E27FC236}">
                      <a16:creationId xmlns:a16="http://schemas.microsoft.com/office/drawing/2014/main" xmlns="" id="{B355EF93-D5DA-174B-BDAF-C046891CF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91296" y="3562474"/>
                  <a:ext cx="39804" cy="13692"/>
                </a:xfrm>
                <a:prstGeom prst="line">
                  <a:avLst/>
                </a:prstGeom>
                <a:noFill/>
                <a:ln w="1905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lIns="67232" tIns="33616" rIns="67232" bIns="33616"/>
                <a:lstStyle/>
                <a:p>
                  <a:pPr defTabSz="672290">
                    <a:defRPr/>
                  </a:pPr>
                  <a:endParaRPr lang="lv-LV" sz="1324" noProof="1">
                    <a:solidFill>
                      <a:srgbClr val="3F3F3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3" name="Line 16">
                  <a:extLst>
                    <a:ext uri="{FF2B5EF4-FFF2-40B4-BE49-F238E27FC236}">
                      <a16:creationId xmlns:a16="http://schemas.microsoft.com/office/drawing/2014/main" xmlns="" id="{725DC2E0-D320-AD4D-8393-0044581FC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16365" y="3562474"/>
                  <a:ext cx="39804" cy="13692"/>
                </a:xfrm>
                <a:prstGeom prst="line">
                  <a:avLst/>
                </a:prstGeom>
                <a:noFill/>
                <a:ln w="1905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lIns="67232" tIns="33616" rIns="67232" bIns="33616"/>
                <a:lstStyle/>
                <a:p>
                  <a:pPr defTabSz="672290">
                    <a:defRPr/>
                  </a:pPr>
                  <a:endParaRPr lang="lv-LV" sz="1324" noProof="1">
                    <a:solidFill>
                      <a:srgbClr val="3F3F3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xmlns="" id="{4380B262-A90E-E947-8F8E-E440364EC4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91296" y="3692545"/>
                  <a:ext cx="39804" cy="17113"/>
                </a:xfrm>
                <a:prstGeom prst="line">
                  <a:avLst/>
                </a:prstGeom>
                <a:noFill/>
                <a:ln w="1905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lIns="67232" tIns="33616" rIns="67232" bIns="33616"/>
                <a:lstStyle/>
                <a:p>
                  <a:pPr defTabSz="672290">
                    <a:defRPr/>
                  </a:pPr>
                  <a:endParaRPr lang="lv-LV" sz="1324" noProof="1">
                    <a:solidFill>
                      <a:srgbClr val="3F3F3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5" name="Freeform 18">
                  <a:extLst>
                    <a:ext uri="{FF2B5EF4-FFF2-40B4-BE49-F238E27FC236}">
                      <a16:creationId xmlns:a16="http://schemas.microsoft.com/office/drawing/2014/main" xmlns="" id="{13C16559-62CF-0645-999D-FA1241A4A2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3147" y="3387905"/>
                  <a:ext cx="129363" cy="130071"/>
                </a:xfrm>
                <a:custGeom>
                  <a:avLst/>
                  <a:gdLst>
                    <a:gd name="T0" fmla="*/ 36 w 36"/>
                    <a:gd name="T1" fmla="*/ 36 h 36"/>
                    <a:gd name="T2" fmla="*/ 0 w 36"/>
                    <a:gd name="T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6" h="36">
                      <a:moveTo>
                        <a:pt x="36" y="36"/>
                      </a:moveTo>
                      <a:cubicBezTo>
                        <a:pt x="28" y="20"/>
                        <a:pt x="15" y="7"/>
                        <a:pt x="0" y="0"/>
                      </a:cubicBezTo>
                    </a:path>
                  </a:pathLst>
                </a:custGeom>
                <a:noFill/>
                <a:ln w="1905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lIns="67232" tIns="33616" rIns="67232" bIns="33616"/>
                <a:lstStyle/>
                <a:p>
                  <a:pPr defTabSz="672290">
                    <a:defRPr/>
                  </a:pPr>
                  <a:endParaRPr lang="lv-LV" sz="1324" noProof="1">
                    <a:solidFill>
                      <a:srgbClr val="3F3F3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6" name="Freeform 19">
                  <a:extLst>
                    <a:ext uri="{FF2B5EF4-FFF2-40B4-BE49-F238E27FC236}">
                      <a16:creationId xmlns:a16="http://schemas.microsoft.com/office/drawing/2014/main" xmlns="" id="{1B64F62E-5C74-1240-8824-023AC0663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84173" y="3545358"/>
                  <a:ext cx="364873" cy="362828"/>
                </a:xfrm>
                <a:custGeom>
                  <a:avLst/>
                  <a:gdLst>
                    <a:gd name="T0" fmla="*/ 0 w 101"/>
                    <a:gd name="T1" fmla="*/ 97 h 101"/>
                    <a:gd name="T2" fmla="*/ 25 w 101"/>
                    <a:gd name="T3" fmla="*/ 101 h 101"/>
                    <a:gd name="T4" fmla="*/ 101 w 101"/>
                    <a:gd name="T5" fmla="*/ 25 h 101"/>
                    <a:gd name="T6" fmla="*/ 97 w 101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101">
                      <a:moveTo>
                        <a:pt x="0" y="97"/>
                      </a:moveTo>
                      <a:cubicBezTo>
                        <a:pt x="8" y="99"/>
                        <a:pt x="16" y="101"/>
                        <a:pt x="25" y="101"/>
                      </a:cubicBezTo>
                      <a:cubicBezTo>
                        <a:pt x="67" y="101"/>
                        <a:pt x="101" y="67"/>
                        <a:pt x="101" y="25"/>
                      </a:cubicBezTo>
                      <a:cubicBezTo>
                        <a:pt x="101" y="16"/>
                        <a:pt x="99" y="8"/>
                        <a:pt x="97" y="0"/>
                      </a:cubicBezTo>
                    </a:path>
                  </a:pathLst>
                </a:custGeom>
                <a:noFill/>
                <a:ln w="1905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lIns="67232" tIns="33616" rIns="67232" bIns="33616"/>
                <a:lstStyle/>
                <a:p>
                  <a:pPr defTabSz="672290">
                    <a:defRPr/>
                  </a:pPr>
                  <a:endParaRPr lang="lv-LV" sz="1324" noProof="1">
                    <a:solidFill>
                      <a:srgbClr val="3F3F3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7" name="Oval 20">
                  <a:extLst>
                    <a:ext uri="{FF2B5EF4-FFF2-40B4-BE49-F238E27FC236}">
                      <a16:creationId xmlns:a16="http://schemas.microsoft.com/office/drawing/2014/main" xmlns="" id="{37FEF498-F198-2D4D-BEA7-476DAC4D3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4466" y="3487170"/>
                  <a:ext cx="298533" cy="294370"/>
                </a:xfrm>
                <a:prstGeom prst="ellipse">
                  <a:avLst/>
                </a:prstGeom>
                <a:noFill/>
                <a:ln w="1905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lIns="67232" tIns="33616" rIns="67232" bIns="33616"/>
                <a:lstStyle/>
                <a:p>
                  <a:pPr defTabSz="672290">
                    <a:defRPr/>
                  </a:pPr>
                  <a:endParaRPr lang="lv-LV" sz="1324" noProof="1">
                    <a:solidFill>
                      <a:srgbClr val="3F3F3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DCD648C-C221-D942-94A8-A4B197542074}"/>
              </a:ext>
            </a:extLst>
          </p:cNvPr>
          <p:cNvSpPr/>
          <p:nvPr/>
        </p:nvSpPr>
        <p:spPr>
          <a:xfrm>
            <a:off x="3216508" y="4099560"/>
            <a:ext cx="2988590" cy="2751005"/>
          </a:xfrm>
          <a:prstGeom prst="rect">
            <a:avLst/>
          </a:prstGeom>
          <a:solidFill>
            <a:srgbClr val="4A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noProof="1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AFF0FAE-75F4-4B4B-90E4-33EA0772FEDD}"/>
              </a:ext>
            </a:extLst>
          </p:cNvPr>
          <p:cNvSpPr/>
          <p:nvPr/>
        </p:nvSpPr>
        <p:spPr>
          <a:xfrm>
            <a:off x="6205100" y="4099560"/>
            <a:ext cx="2981818" cy="2751005"/>
          </a:xfrm>
          <a:prstGeom prst="rect">
            <a:avLst/>
          </a:prstGeom>
          <a:solidFill>
            <a:srgbClr val="688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noProof="1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34F5336-060D-694D-B694-68594121DC61}"/>
              </a:ext>
            </a:extLst>
          </p:cNvPr>
          <p:cNvSpPr/>
          <p:nvPr/>
        </p:nvSpPr>
        <p:spPr>
          <a:xfrm>
            <a:off x="9186920" y="4099559"/>
            <a:ext cx="3005082" cy="2751005"/>
          </a:xfrm>
          <a:prstGeom prst="rect">
            <a:avLst/>
          </a:prstGeom>
          <a:solidFill>
            <a:srgbClr val="98A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noProof="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D02AE7E-0CF4-4749-A747-FFECACF7869E}"/>
              </a:ext>
            </a:extLst>
          </p:cNvPr>
          <p:cNvSpPr txBox="1"/>
          <p:nvPr/>
        </p:nvSpPr>
        <p:spPr>
          <a:xfrm>
            <a:off x="3662897" y="4269783"/>
            <a:ext cx="22187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noProof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 atvēršana un pieejamība t.sk. jaunu biznesa modeļu radīšanai</a:t>
            </a:r>
          </a:p>
          <a:p>
            <a:pPr algn="ctr"/>
            <a:endParaRPr lang="lv-LV" sz="1400" noProof="1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2423543-64F9-3C45-BF4F-138AD7B7DF40}"/>
              </a:ext>
            </a:extLst>
          </p:cNvPr>
          <p:cNvSpPr txBox="1"/>
          <p:nvPr/>
        </p:nvSpPr>
        <p:spPr>
          <a:xfrm>
            <a:off x="6584327" y="4269783"/>
            <a:ext cx="23349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69">
              <a:defRPr/>
            </a:pPr>
            <a:r>
              <a:rPr lang="lv-LV" sz="1400" b="1" noProof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Proaktīva valsts saziņa un pakalpojumu sniegšana iedzīvotājiem, iesaiste lēmumu pieņemšanas procesos</a:t>
            </a:r>
          </a:p>
          <a:p>
            <a:pPr algn="ctr" defTabSz="685669">
              <a:defRPr/>
            </a:pPr>
            <a:r>
              <a:rPr lang="lv-LV" sz="1400" b="1" noProof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lv-LV" sz="1400" b="1" i="1" noProof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based decision making</a:t>
            </a:r>
            <a:r>
              <a:rPr lang="lv-LV" sz="1400" b="1" noProof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lv-LV" sz="1400" b="1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D82A86A-D9B9-FF44-948D-26D1F097CB5B}"/>
              </a:ext>
            </a:extLst>
          </p:cNvPr>
          <p:cNvSpPr txBox="1"/>
          <p:nvPr/>
        </p:nvSpPr>
        <p:spPr>
          <a:xfrm>
            <a:off x="9529005" y="4269783"/>
            <a:ext cx="2334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69">
              <a:defRPr/>
            </a:pPr>
            <a:r>
              <a:rPr lang="lv-LV" sz="1400" b="1" noProof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Inovatīvu produktu un pakalpojumu radīšana </a:t>
            </a:r>
          </a:p>
          <a:p>
            <a:pPr algn="ctr" defTabSz="685669">
              <a:defRPr/>
            </a:pPr>
            <a:r>
              <a:rPr lang="lv-LV" sz="1400" b="1" noProof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 defTabSz="685669">
              <a:defRPr/>
            </a:pPr>
            <a:r>
              <a:rPr lang="lv-LV" sz="1400" b="1" noProof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Modernāko tehnoloģiju integrācija Latvijai svarīgās nozarēs</a:t>
            </a:r>
            <a:endParaRPr lang="lv-LV" sz="1400" b="1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301909C-4343-174E-90DA-2753D375DD1D}"/>
              </a:ext>
            </a:extLst>
          </p:cNvPr>
          <p:cNvSpPr txBox="1"/>
          <p:nvPr/>
        </p:nvSpPr>
        <p:spPr>
          <a:xfrm>
            <a:off x="3289443" y="3168795"/>
            <a:ext cx="2769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noProof="1" smtClean="0">
                <a:solidFill>
                  <a:srgbClr val="4A6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 DEMOKRATIZĀCIJA</a:t>
            </a:r>
          </a:p>
          <a:p>
            <a:endParaRPr lang="lv-LV" noProof="1">
              <a:solidFill>
                <a:srgbClr val="4A6A75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3C7ED4B-26A6-334E-BD26-9BDA4D8D8804}"/>
              </a:ext>
            </a:extLst>
          </p:cNvPr>
          <p:cNvSpPr txBox="1"/>
          <p:nvPr/>
        </p:nvSpPr>
        <p:spPr>
          <a:xfrm>
            <a:off x="6515224" y="3160249"/>
            <a:ext cx="2450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altLang="lv-LV" b="1" noProof="1" smtClean="0">
                <a:solidFill>
                  <a:srgbClr val="4A6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 VIRZĪTAS SABIEDRĪBAS IESAISTE</a:t>
            </a:r>
            <a:endParaRPr lang="lv-LV" altLang="lv-LV" b="1" noProof="1">
              <a:solidFill>
                <a:srgbClr val="4A6A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1A7C5AD-7F3A-FC41-9F08-FE00CA13E2B0}"/>
              </a:ext>
            </a:extLst>
          </p:cNvPr>
          <p:cNvSpPr txBox="1"/>
          <p:nvPr/>
        </p:nvSpPr>
        <p:spPr>
          <a:xfrm>
            <a:off x="9503112" y="3122449"/>
            <a:ext cx="2450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altLang="lv-LV" b="1" noProof="1" smtClean="0">
                <a:solidFill>
                  <a:srgbClr val="4A6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</a:t>
            </a:r>
          </a:p>
          <a:p>
            <a:pPr algn="ctr"/>
            <a:r>
              <a:rPr lang="lv-LV" altLang="lv-LV" b="1" noProof="1" smtClean="0">
                <a:solidFill>
                  <a:srgbClr val="4A6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VIRZĪTAS INOVĀCIJAS</a:t>
            </a:r>
            <a:endParaRPr lang="lv-LV" altLang="lv-LV" b="1" noProof="1">
              <a:solidFill>
                <a:srgbClr val="4A6A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F9C7BDAC-F882-EC4A-83AD-3B6EFF5EC9FD}"/>
              </a:ext>
            </a:extLst>
          </p:cNvPr>
          <p:cNvGrpSpPr/>
          <p:nvPr/>
        </p:nvGrpSpPr>
        <p:grpSpPr>
          <a:xfrm>
            <a:off x="3994335" y="1683175"/>
            <a:ext cx="1432933" cy="1423552"/>
            <a:chOff x="4321013" y="2128870"/>
            <a:chExt cx="874960" cy="869232"/>
          </a:xfrm>
        </p:grpSpPr>
        <p:sp>
          <p:nvSpPr>
            <p:cNvPr id="61" name="Oval 43">
              <a:extLst>
                <a:ext uri="{FF2B5EF4-FFF2-40B4-BE49-F238E27FC236}">
                  <a16:creationId xmlns:a16="http://schemas.microsoft.com/office/drawing/2014/main" xmlns="" id="{BED5BFA6-FF48-294B-A469-0572D37B8EDD}"/>
                </a:ext>
              </a:extLst>
            </p:cNvPr>
            <p:cNvSpPr/>
            <p:nvPr/>
          </p:nvSpPr>
          <p:spPr bwMode="auto">
            <a:xfrm>
              <a:off x="4321013" y="2128870"/>
              <a:ext cx="874960" cy="869232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61327" tIns="129062" rIns="161327" bIns="129062"/>
            <a:lstStyle/>
            <a:p>
              <a:pPr algn="ctr" defTabSz="822535">
                <a:lnSpc>
                  <a:spcPct val="90000"/>
                </a:lnSpc>
                <a:defRPr/>
              </a:pPr>
              <a:endParaRPr lang="lv-LV" sz="2117" noProof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" name="Oval 45">
              <a:extLst>
                <a:ext uri="{FF2B5EF4-FFF2-40B4-BE49-F238E27FC236}">
                  <a16:creationId xmlns:a16="http://schemas.microsoft.com/office/drawing/2014/main" xmlns="" id="{98857880-1F00-464D-9AA8-7A4CBC36D212}"/>
                </a:ext>
              </a:extLst>
            </p:cNvPr>
            <p:cNvSpPr/>
            <p:nvPr/>
          </p:nvSpPr>
          <p:spPr bwMode="auto">
            <a:xfrm>
              <a:off x="4424193" y="2231617"/>
              <a:ext cx="668602" cy="667850"/>
            </a:xfrm>
            <a:prstGeom prst="ellipse">
              <a:avLst/>
            </a:prstGeom>
            <a:solidFill>
              <a:srgbClr val="002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61327" tIns="129062" rIns="161327" bIns="129062"/>
            <a:lstStyle/>
            <a:p>
              <a:pPr algn="ctr" defTabSz="822535">
                <a:lnSpc>
                  <a:spcPct val="90000"/>
                </a:lnSpc>
                <a:defRPr/>
              </a:pPr>
              <a:endParaRPr lang="lv-LV" sz="2117" noProof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xmlns="" id="{7B66EAF6-E98F-5B4B-9E87-E37BF47F5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4043" y="2396010"/>
              <a:ext cx="105242" cy="339062"/>
            </a:xfrm>
            <a:custGeom>
              <a:avLst/>
              <a:gdLst>
                <a:gd name="T0" fmla="*/ 30 w 38"/>
                <a:gd name="T1" fmla="*/ 70 h 126"/>
                <a:gd name="T2" fmla="*/ 38 w 38"/>
                <a:gd name="T3" fmla="*/ 70 h 126"/>
                <a:gd name="T4" fmla="*/ 38 w 38"/>
                <a:gd name="T5" fmla="*/ 64 h 126"/>
                <a:gd name="T6" fmla="*/ 22 w 38"/>
                <a:gd name="T7" fmla="*/ 64 h 126"/>
                <a:gd name="T8" fmla="*/ 22 w 38"/>
                <a:gd name="T9" fmla="*/ 27 h 126"/>
                <a:gd name="T10" fmla="*/ 30 w 38"/>
                <a:gd name="T11" fmla="*/ 19 h 126"/>
                <a:gd name="T12" fmla="*/ 30 w 38"/>
                <a:gd name="T13" fmla="*/ 0 h 126"/>
                <a:gd name="T14" fmla="*/ 8 w 38"/>
                <a:gd name="T15" fmla="*/ 0 h 126"/>
                <a:gd name="T16" fmla="*/ 8 w 38"/>
                <a:gd name="T17" fmla="*/ 19 h 126"/>
                <a:gd name="T18" fmla="*/ 16 w 38"/>
                <a:gd name="T19" fmla="*/ 27 h 126"/>
                <a:gd name="T20" fmla="*/ 16 w 38"/>
                <a:gd name="T21" fmla="*/ 64 h 126"/>
                <a:gd name="T22" fmla="*/ 0 w 38"/>
                <a:gd name="T23" fmla="*/ 64 h 126"/>
                <a:gd name="T24" fmla="*/ 0 w 38"/>
                <a:gd name="T25" fmla="*/ 70 h 126"/>
                <a:gd name="T26" fmla="*/ 8 w 38"/>
                <a:gd name="T27" fmla="*/ 70 h 126"/>
                <a:gd name="T28" fmla="*/ 8 w 38"/>
                <a:gd name="T29" fmla="*/ 115 h 126"/>
                <a:gd name="T30" fmla="*/ 19 w 38"/>
                <a:gd name="T31" fmla="*/ 126 h 126"/>
                <a:gd name="T32" fmla="*/ 30 w 38"/>
                <a:gd name="T33" fmla="*/ 115 h 126"/>
                <a:gd name="T34" fmla="*/ 30 w 38"/>
                <a:gd name="T35" fmla="*/ 70 h 126"/>
                <a:gd name="T36" fmla="*/ 14 w 38"/>
                <a:gd name="T37" fmla="*/ 16 h 126"/>
                <a:gd name="T38" fmla="*/ 14 w 38"/>
                <a:gd name="T39" fmla="*/ 6 h 126"/>
                <a:gd name="T40" fmla="*/ 24 w 38"/>
                <a:gd name="T41" fmla="*/ 6 h 126"/>
                <a:gd name="T42" fmla="*/ 24 w 38"/>
                <a:gd name="T43" fmla="*/ 16 h 126"/>
                <a:gd name="T44" fmla="*/ 19 w 38"/>
                <a:gd name="T45" fmla="*/ 21 h 126"/>
                <a:gd name="T46" fmla="*/ 14 w 38"/>
                <a:gd name="T47" fmla="*/ 16 h 126"/>
                <a:gd name="T48" fmla="*/ 24 w 38"/>
                <a:gd name="T49" fmla="*/ 115 h 126"/>
                <a:gd name="T50" fmla="*/ 19 w 38"/>
                <a:gd name="T51" fmla="*/ 120 h 126"/>
                <a:gd name="T52" fmla="*/ 14 w 38"/>
                <a:gd name="T53" fmla="*/ 115 h 126"/>
                <a:gd name="T54" fmla="*/ 14 w 38"/>
                <a:gd name="T55" fmla="*/ 70 h 126"/>
                <a:gd name="T56" fmla="*/ 24 w 38"/>
                <a:gd name="T57" fmla="*/ 70 h 126"/>
                <a:gd name="T58" fmla="*/ 24 w 38"/>
                <a:gd name="T59" fmla="*/ 11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126">
                  <a:moveTo>
                    <a:pt x="30" y="70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21"/>
                    <a:pt x="13" y="126"/>
                    <a:pt x="19" y="126"/>
                  </a:cubicBezTo>
                  <a:cubicBezTo>
                    <a:pt x="25" y="126"/>
                    <a:pt x="30" y="121"/>
                    <a:pt x="30" y="115"/>
                  </a:cubicBezTo>
                  <a:lnTo>
                    <a:pt x="30" y="70"/>
                  </a:lnTo>
                  <a:close/>
                  <a:moveTo>
                    <a:pt x="14" y="1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4" y="16"/>
                  </a:lnTo>
                  <a:close/>
                  <a:moveTo>
                    <a:pt x="24" y="115"/>
                  </a:moveTo>
                  <a:cubicBezTo>
                    <a:pt x="24" y="118"/>
                    <a:pt x="22" y="120"/>
                    <a:pt x="19" y="120"/>
                  </a:cubicBezTo>
                  <a:cubicBezTo>
                    <a:pt x="16" y="120"/>
                    <a:pt x="14" y="118"/>
                    <a:pt x="14" y="115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24" y="70"/>
                    <a:pt x="24" y="70"/>
                    <a:pt x="24" y="70"/>
                  </a:cubicBezTo>
                  <a:lnTo>
                    <a:pt x="24" y="115"/>
                  </a:lnTo>
                  <a:close/>
                </a:path>
              </a:pathLst>
            </a:custGeom>
            <a:solidFill>
              <a:sysClr val="window" lastClr="FFFFFF"/>
            </a:solidFill>
            <a:ln w="6350">
              <a:solidFill>
                <a:srgbClr val="002050"/>
              </a:solidFill>
            </a:ln>
          </p:spPr>
          <p:txBody>
            <a:bodyPr lIns="67232" tIns="33616" rIns="67232" bIns="33616"/>
            <a:lstStyle/>
            <a:p>
              <a:pPr defTabSz="672290">
                <a:defRPr/>
              </a:pPr>
              <a:endParaRPr lang="lv-LV" sz="1324" noProof="1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xmlns="" id="{088B6ACF-1E83-C840-BA50-68D1959729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367" y="2396010"/>
              <a:ext cx="125878" cy="339062"/>
            </a:xfrm>
            <a:custGeom>
              <a:avLst/>
              <a:gdLst>
                <a:gd name="T0" fmla="*/ 34 w 46"/>
                <a:gd name="T1" fmla="*/ 43 h 126"/>
                <a:gd name="T2" fmla="*/ 35 w 46"/>
                <a:gd name="T3" fmla="*/ 43 h 126"/>
                <a:gd name="T4" fmla="*/ 46 w 46"/>
                <a:gd name="T5" fmla="*/ 23 h 126"/>
                <a:gd name="T6" fmla="*/ 23 w 46"/>
                <a:gd name="T7" fmla="*/ 0 h 126"/>
                <a:gd name="T8" fmla="*/ 0 w 46"/>
                <a:gd name="T9" fmla="*/ 23 h 126"/>
                <a:gd name="T10" fmla="*/ 12 w 46"/>
                <a:gd name="T11" fmla="*/ 43 h 126"/>
                <a:gd name="T12" fmla="*/ 12 w 46"/>
                <a:gd name="T13" fmla="*/ 43 h 126"/>
                <a:gd name="T14" fmla="*/ 12 w 46"/>
                <a:gd name="T15" fmla="*/ 115 h 126"/>
                <a:gd name="T16" fmla="*/ 23 w 46"/>
                <a:gd name="T17" fmla="*/ 126 h 126"/>
                <a:gd name="T18" fmla="*/ 34 w 46"/>
                <a:gd name="T19" fmla="*/ 115 h 126"/>
                <a:gd name="T20" fmla="*/ 34 w 46"/>
                <a:gd name="T21" fmla="*/ 43 h 126"/>
                <a:gd name="T22" fmla="*/ 30 w 46"/>
                <a:gd name="T23" fmla="*/ 39 h 126"/>
                <a:gd name="T24" fmla="*/ 28 w 46"/>
                <a:gd name="T25" fmla="*/ 39 h 126"/>
                <a:gd name="T26" fmla="*/ 28 w 46"/>
                <a:gd name="T27" fmla="*/ 115 h 126"/>
                <a:gd name="T28" fmla="*/ 23 w 46"/>
                <a:gd name="T29" fmla="*/ 120 h 126"/>
                <a:gd name="T30" fmla="*/ 18 w 46"/>
                <a:gd name="T31" fmla="*/ 115 h 126"/>
                <a:gd name="T32" fmla="*/ 18 w 46"/>
                <a:gd name="T33" fmla="*/ 39 h 126"/>
                <a:gd name="T34" fmla="*/ 16 w 46"/>
                <a:gd name="T35" fmla="*/ 39 h 126"/>
                <a:gd name="T36" fmla="*/ 6 w 46"/>
                <a:gd name="T37" fmla="*/ 23 h 126"/>
                <a:gd name="T38" fmla="*/ 19 w 46"/>
                <a:gd name="T39" fmla="*/ 7 h 126"/>
                <a:gd name="T40" fmla="*/ 20 w 46"/>
                <a:gd name="T41" fmla="*/ 6 h 126"/>
                <a:gd name="T42" fmla="*/ 20 w 46"/>
                <a:gd name="T43" fmla="*/ 19 h 126"/>
                <a:gd name="T44" fmla="*/ 23 w 46"/>
                <a:gd name="T45" fmla="*/ 22 h 126"/>
                <a:gd name="T46" fmla="*/ 26 w 46"/>
                <a:gd name="T47" fmla="*/ 19 h 126"/>
                <a:gd name="T48" fmla="*/ 26 w 46"/>
                <a:gd name="T49" fmla="*/ 6 h 126"/>
                <a:gd name="T50" fmla="*/ 27 w 46"/>
                <a:gd name="T51" fmla="*/ 7 h 126"/>
                <a:gd name="T52" fmla="*/ 40 w 46"/>
                <a:gd name="T53" fmla="*/ 23 h 126"/>
                <a:gd name="T54" fmla="*/ 30 w 46"/>
                <a:gd name="T55" fmla="*/ 3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126">
                  <a:moveTo>
                    <a:pt x="34" y="43"/>
                  </a:moveTo>
                  <a:cubicBezTo>
                    <a:pt x="35" y="43"/>
                    <a:pt x="35" y="43"/>
                    <a:pt x="35" y="43"/>
                  </a:cubicBezTo>
                  <a:cubicBezTo>
                    <a:pt x="42" y="39"/>
                    <a:pt x="46" y="31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1"/>
                    <a:pt x="4" y="39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21"/>
                    <a:pt x="17" y="126"/>
                    <a:pt x="23" y="126"/>
                  </a:cubicBezTo>
                  <a:cubicBezTo>
                    <a:pt x="29" y="126"/>
                    <a:pt x="34" y="121"/>
                    <a:pt x="34" y="115"/>
                  </a:cubicBezTo>
                  <a:lnTo>
                    <a:pt x="34" y="43"/>
                  </a:lnTo>
                  <a:close/>
                  <a:moveTo>
                    <a:pt x="30" y="39"/>
                  </a:moveTo>
                  <a:cubicBezTo>
                    <a:pt x="28" y="39"/>
                    <a:pt x="28" y="39"/>
                    <a:pt x="28" y="39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8"/>
                    <a:pt x="26" y="120"/>
                    <a:pt x="23" y="120"/>
                  </a:cubicBezTo>
                  <a:cubicBezTo>
                    <a:pt x="20" y="120"/>
                    <a:pt x="18" y="118"/>
                    <a:pt x="18" y="115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0" y="36"/>
                    <a:pt x="6" y="30"/>
                    <a:pt x="6" y="23"/>
                  </a:cubicBezTo>
                  <a:cubicBezTo>
                    <a:pt x="6" y="15"/>
                    <a:pt x="11" y="9"/>
                    <a:pt x="19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1"/>
                    <a:pt x="21" y="22"/>
                    <a:pt x="23" y="22"/>
                  </a:cubicBezTo>
                  <a:cubicBezTo>
                    <a:pt x="25" y="22"/>
                    <a:pt x="26" y="21"/>
                    <a:pt x="26" y="1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5" y="9"/>
                    <a:pt x="40" y="15"/>
                    <a:pt x="40" y="23"/>
                  </a:cubicBezTo>
                  <a:cubicBezTo>
                    <a:pt x="40" y="30"/>
                    <a:pt x="36" y="36"/>
                    <a:pt x="30" y="39"/>
                  </a:cubicBezTo>
                  <a:close/>
                </a:path>
              </a:pathLst>
            </a:custGeom>
            <a:solidFill>
              <a:sysClr val="window" lastClr="FFFFFF"/>
            </a:solidFill>
            <a:ln w="6350">
              <a:solidFill>
                <a:srgbClr val="002050"/>
              </a:solidFill>
            </a:ln>
          </p:spPr>
          <p:txBody>
            <a:bodyPr lIns="67232" tIns="33616" rIns="67232" bIns="33616"/>
            <a:lstStyle/>
            <a:p>
              <a:pPr defTabSz="672290">
                <a:defRPr/>
              </a:pPr>
              <a:endParaRPr lang="lv-LV" sz="1324" noProof="1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4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81D336-D639-E246-B0D5-EAF1AA83B370}"/>
              </a:ext>
            </a:extLst>
          </p:cNvPr>
          <p:cNvSpPr/>
          <p:nvPr/>
        </p:nvSpPr>
        <p:spPr>
          <a:xfrm>
            <a:off x="3216508" y="0"/>
            <a:ext cx="897549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7" name="Content Placeholder 4">
            <a:extLst>
              <a:ext uri="{FF2B5EF4-FFF2-40B4-BE49-F238E27FC236}">
                <a16:creationId xmlns:a16="http://schemas.microsoft.com/office/drawing/2014/main" xmlns="" id="{85086C98-CE40-8E41-AE6E-A3610D736D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31942" y="1593059"/>
            <a:ext cx="7463128" cy="4906697"/>
          </a:xfrm>
          <a:prstGeom prst="rect">
            <a:avLst/>
          </a:prstGeom>
        </p:spPr>
      </p:pic>
      <p:sp>
        <p:nvSpPr>
          <p:cNvPr id="108" name="Title 1">
            <a:extLst>
              <a:ext uri="{FF2B5EF4-FFF2-40B4-BE49-F238E27FC236}">
                <a16:creationId xmlns:a16="http://schemas.microsoft.com/office/drawing/2014/main" xmlns="" id="{89815469-B031-004A-AA8B-BCD95B2F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385" y="381000"/>
            <a:ext cx="8213808" cy="3048000"/>
          </a:xfrm>
        </p:spPr>
        <p:txBody>
          <a:bodyPr>
            <a:normAutofit/>
          </a:bodyPr>
          <a:lstStyle/>
          <a:p>
            <a:r>
              <a:rPr lang="en-US" sz="3200" dirty="0"/>
              <a:t>INTEGRĒTĀ KOMUNIKĀCIJAS UN MĀCĪBU PROGRAMMA</a:t>
            </a:r>
            <a:br>
              <a:rPr lang="en-US" sz="3200" dirty="0"/>
            </a:br>
            <a:endParaRPr lang="lv-LV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F497ED-8E9F-EC45-84E1-7AB71348D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989" y="1380968"/>
            <a:ext cx="1909515" cy="24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0EFBFE76-058A-974D-ACBA-CBF028500D6B}"/>
              </a:ext>
            </a:extLst>
          </p:cNvPr>
          <p:cNvSpPr/>
          <p:nvPr/>
        </p:nvSpPr>
        <p:spPr>
          <a:xfrm>
            <a:off x="3216508" y="0"/>
            <a:ext cx="897549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5AF30160-AA35-E641-AFDB-0E6AC33C0087}"/>
              </a:ext>
            </a:extLst>
          </p:cNvPr>
          <p:cNvSpPr/>
          <p:nvPr/>
        </p:nvSpPr>
        <p:spPr>
          <a:xfrm>
            <a:off x="3216508" y="4099559"/>
            <a:ext cx="8975494" cy="2751005"/>
          </a:xfrm>
          <a:prstGeom prst="rect">
            <a:avLst/>
          </a:prstGeom>
          <a:solidFill>
            <a:srgbClr val="98A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xmlns="" id="{BC510B18-DF34-3C42-BF08-219486F0193C}"/>
              </a:ext>
            </a:extLst>
          </p:cNvPr>
          <p:cNvSpPr txBox="1">
            <a:spLocks/>
          </p:cNvSpPr>
          <p:nvPr/>
        </p:nvSpPr>
        <p:spPr>
          <a:xfrm>
            <a:off x="3625385" y="381000"/>
            <a:ext cx="8213808" cy="167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200" dirty="0"/>
              <a:t>3248 DIGITĀLIE </a:t>
            </a:r>
            <a:br>
              <a:rPr lang="en-US" sz="3200" dirty="0"/>
            </a:br>
            <a:r>
              <a:rPr lang="en-US" sz="3200" dirty="0"/>
              <a:t>AĢENTI VISĀ LATVIJĀ</a:t>
            </a:r>
            <a:r>
              <a:rPr lang="en-US" sz="2000" dirty="0"/>
              <a:t>*</a:t>
            </a:r>
            <a:r>
              <a:rPr lang="en-US" sz="3200" dirty="0"/>
              <a:t/>
            </a:r>
            <a:br>
              <a:rPr lang="en-US" sz="3200" dirty="0"/>
            </a:br>
            <a:endParaRPr lang="lv-LV" sz="32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29E1E114-C4D7-124A-801C-09760A42438E}"/>
              </a:ext>
            </a:extLst>
          </p:cNvPr>
          <p:cNvSpPr txBox="1"/>
          <p:nvPr/>
        </p:nvSpPr>
        <p:spPr>
          <a:xfrm>
            <a:off x="3616272" y="6053062"/>
            <a:ext cx="4500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*Līdz 2019. gada 15.aprīlim</a:t>
            </a:r>
          </a:p>
          <a:p>
            <a:endParaRPr lang="lv-LV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7FD31F29-0788-A940-825E-E306C60B5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84" y="1538175"/>
            <a:ext cx="8087700" cy="46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197EDC2-8B8D-0342-AFBA-24B12AC91316}"/>
              </a:ext>
            </a:extLst>
          </p:cNvPr>
          <p:cNvSpPr/>
          <p:nvPr/>
        </p:nvSpPr>
        <p:spPr>
          <a:xfrm>
            <a:off x="3216508" y="7434"/>
            <a:ext cx="897549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99CCC2F-3662-5648-A988-E569B34C2B1C}"/>
              </a:ext>
            </a:extLst>
          </p:cNvPr>
          <p:cNvSpPr txBox="1">
            <a:spLocks/>
          </p:cNvSpPr>
          <p:nvPr/>
        </p:nvSpPr>
        <p:spPr>
          <a:xfrm>
            <a:off x="3625385" y="388434"/>
            <a:ext cx="8213808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3200" dirty="0"/>
              <a:t>VIEDO PILSĒTU KOMPONENTES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770C37-E74E-BC4D-AEEE-A29FD2240C78}"/>
              </a:ext>
            </a:extLst>
          </p:cNvPr>
          <p:cNvSpPr txBox="1"/>
          <p:nvPr/>
        </p:nvSpPr>
        <p:spPr>
          <a:xfrm>
            <a:off x="7732621" y="1666973"/>
            <a:ext cx="146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Vieda</a:t>
            </a:r>
          </a:p>
          <a:p>
            <a:pPr algn="ctr"/>
            <a:r>
              <a:rPr lang="lv-L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ekonomika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24534C-AF3C-1F4C-B741-EFA950F10693}"/>
              </a:ext>
            </a:extLst>
          </p:cNvPr>
          <p:cNvSpPr txBox="1"/>
          <p:nvPr/>
        </p:nvSpPr>
        <p:spPr>
          <a:xfrm>
            <a:off x="9210134" y="1650878"/>
            <a:ext cx="135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Vieda</a:t>
            </a:r>
          </a:p>
          <a:p>
            <a:pPr algn="ctr"/>
            <a:r>
              <a:rPr lang="lv-L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mobilitāte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947500-089B-0640-9B39-13C809C5E0F8}"/>
              </a:ext>
            </a:extLst>
          </p:cNvPr>
          <p:cNvSpPr txBox="1"/>
          <p:nvPr/>
        </p:nvSpPr>
        <p:spPr>
          <a:xfrm>
            <a:off x="10711886" y="1634440"/>
            <a:ext cx="9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Vieda</a:t>
            </a:r>
          </a:p>
          <a:p>
            <a:pPr algn="ctr"/>
            <a:r>
              <a:rPr lang="lv-L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8C253F-AFD2-F34F-B232-C68950927D04}"/>
              </a:ext>
            </a:extLst>
          </p:cNvPr>
          <p:cNvSpPr txBox="1"/>
          <p:nvPr/>
        </p:nvSpPr>
        <p:spPr>
          <a:xfrm>
            <a:off x="4999754" y="1681842"/>
            <a:ext cx="115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Viedi</a:t>
            </a:r>
          </a:p>
          <a:p>
            <a:pPr algn="ctr"/>
            <a:r>
              <a:rPr lang="lv-L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cilvēki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BC9CD6-0A0A-D746-B43B-97C03D0998C0}"/>
              </a:ext>
            </a:extLst>
          </p:cNvPr>
          <p:cNvSpPr txBox="1"/>
          <p:nvPr/>
        </p:nvSpPr>
        <p:spPr>
          <a:xfrm>
            <a:off x="6253838" y="1666974"/>
            <a:ext cx="148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Vieda</a:t>
            </a:r>
          </a:p>
          <a:p>
            <a:pPr algn="ctr"/>
            <a:r>
              <a:rPr lang="lv-L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dzīvošana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D33197B-F8C5-1540-AFFA-666E8117F768}"/>
              </a:ext>
            </a:extLst>
          </p:cNvPr>
          <p:cNvSpPr txBox="1"/>
          <p:nvPr/>
        </p:nvSpPr>
        <p:spPr>
          <a:xfrm>
            <a:off x="3316942" y="1681842"/>
            <a:ext cx="161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Vieda</a:t>
            </a:r>
          </a:p>
          <a:p>
            <a:pPr algn="ctr"/>
            <a:r>
              <a:rPr lang="lv-L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pārvaldība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3CD084-09EC-7B44-BF1F-6224359C8318}"/>
              </a:ext>
            </a:extLst>
          </p:cNvPr>
          <p:cNvSpPr/>
          <p:nvPr/>
        </p:nvSpPr>
        <p:spPr>
          <a:xfrm>
            <a:off x="3216508" y="4099560"/>
            <a:ext cx="8975492" cy="2751005"/>
          </a:xfrm>
          <a:prstGeom prst="rect">
            <a:avLst/>
          </a:prstGeom>
          <a:solidFill>
            <a:srgbClr val="688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7DB92E-20EF-1B43-8453-A00DEA02C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942" y="4400486"/>
            <a:ext cx="8774624" cy="17755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B91F25D-838E-2948-B52C-8E2AB133B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999" y="3389992"/>
            <a:ext cx="9519093" cy="2679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DFBAD52-918D-E640-A2D0-F1E61A870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595" y="2281486"/>
            <a:ext cx="8501602" cy="16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46373E-B96A-1C47-9C74-74CB98570924}"/>
              </a:ext>
            </a:extLst>
          </p:cNvPr>
          <p:cNvSpPr/>
          <p:nvPr/>
        </p:nvSpPr>
        <p:spPr>
          <a:xfrm>
            <a:off x="3216508" y="7434"/>
            <a:ext cx="897549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7964EC1-C9D5-B64D-83D4-345510978BEF}"/>
              </a:ext>
            </a:extLst>
          </p:cNvPr>
          <p:cNvSpPr txBox="1">
            <a:spLocks/>
          </p:cNvSpPr>
          <p:nvPr/>
        </p:nvSpPr>
        <p:spPr>
          <a:xfrm>
            <a:off x="3625385" y="388434"/>
            <a:ext cx="8213808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200" dirty="0"/>
              <a:t>VIEDO PILSĒTU PIEMĒRI –</a:t>
            </a:r>
            <a:br>
              <a:rPr lang="en-US" sz="3200" dirty="0"/>
            </a:br>
            <a:r>
              <a:rPr lang="en-US" sz="3200" dirty="0"/>
              <a:t>LIELPILSĒTAS </a:t>
            </a:r>
            <a:r>
              <a:rPr lang="en-US" sz="3200" dirty="0" err="1" smtClean="0"/>
              <a:t>v.s</a:t>
            </a:r>
            <a:r>
              <a:rPr lang="en-US" sz="3200" dirty="0"/>
              <a:t>. MAZPILSĒTAS</a:t>
            </a:r>
            <a:endParaRPr lang="lv-LV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898A464-6E80-6D44-8E23-91F396AD11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6" b="27994"/>
          <a:stretch/>
        </p:blipFill>
        <p:spPr>
          <a:xfrm>
            <a:off x="3222795" y="4099560"/>
            <a:ext cx="8954562" cy="2751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927191-8CA6-E64E-BC03-5F2943E38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78"/>
          <a:stretch/>
        </p:blipFill>
        <p:spPr>
          <a:xfrm>
            <a:off x="6747710" y="1770956"/>
            <a:ext cx="2045415" cy="2020459"/>
          </a:xfrm>
          <a:prstGeom prst="rect">
            <a:avLst/>
          </a:prstGeom>
          <a:effectLst>
            <a:outerShdw blurRad="127000" dist="152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F20DC5-661F-DB45-929E-2C872C57C3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" r="7181"/>
          <a:stretch/>
        </p:blipFill>
        <p:spPr>
          <a:xfrm>
            <a:off x="9170077" y="1770956"/>
            <a:ext cx="2261076" cy="2046478"/>
          </a:xfrm>
          <a:prstGeom prst="rect">
            <a:avLst/>
          </a:prstGeom>
          <a:effectLst>
            <a:outerShdw blurRad="127000" dist="152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247378-0577-A140-B8AE-A88F559769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7" r="8369" b="1150"/>
          <a:stretch/>
        </p:blipFill>
        <p:spPr>
          <a:xfrm>
            <a:off x="3875876" y="1770956"/>
            <a:ext cx="2540700" cy="2021341"/>
          </a:xfrm>
          <a:prstGeom prst="rect">
            <a:avLst/>
          </a:prstGeom>
          <a:effectLst>
            <a:outerShdw blurRad="127000" dist="1524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7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327275" y="3733800"/>
            <a:ext cx="7772400" cy="960438"/>
          </a:xfrm>
        </p:spPr>
        <p:txBody>
          <a:bodyPr>
            <a:normAutofit/>
          </a:bodyPr>
          <a:lstStyle/>
          <a:p>
            <a:r>
              <a:rPr lang="lv-LV" altLang="en-US" dirty="0"/>
              <a:t>PALDIES! JAUTĀJUMI?</a:t>
            </a:r>
          </a:p>
        </p:txBody>
      </p:sp>
      <p:sp>
        <p:nvSpPr>
          <p:cNvPr id="13315" name="Teksta vietturis 1"/>
          <p:cNvSpPr>
            <a:spLocks noGrp="1"/>
          </p:cNvSpPr>
          <p:nvPr>
            <p:ph type="body" sz="quarter" idx="10"/>
          </p:nvPr>
        </p:nvSpPr>
        <p:spPr>
          <a:xfrm>
            <a:off x="4391525" y="5017168"/>
            <a:ext cx="7260223" cy="1187116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90000"/>
              </a:lnSpc>
            </a:pPr>
            <a:r>
              <a:rPr lang="lv-LV" altLang="lv-LV" sz="2300" b="1"/>
              <a:t>Edmunds Beļskis</a:t>
            </a:r>
          </a:p>
          <a:p>
            <a:pPr algn="r">
              <a:lnSpc>
                <a:spcPct val="90000"/>
              </a:lnSpc>
            </a:pPr>
            <a:r>
              <a:rPr lang="lv-LV" altLang="lv-LV" sz="2300"/>
              <a:t>Valsts sekretāra vietnieks </a:t>
            </a:r>
            <a:endParaRPr lang="en-US" altLang="lv-LV" sz="2300"/>
          </a:p>
          <a:p>
            <a:pPr algn="r">
              <a:lnSpc>
                <a:spcPct val="90000"/>
              </a:lnSpc>
            </a:pPr>
            <a:r>
              <a:rPr lang="lv-LV" altLang="lv-LV" sz="2300"/>
              <a:t>informācijas un komunikācijas</a:t>
            </a:r>
          </a:p>
          <a:p>
            <a:pPr algn="r">
              <a:lnSpc>
                <a:spcPct val="90000"/>
              </a:lnSpc>
            </a:pPr>
            <a:r>
              <a:rPr lang="lv-LV" altLang="lv-LV" sz="2300"/>
              <a:t> tehnoloģiju jautājumos</a:t>
            </a:r>
          </a:p>
          <a:p>
            <a:pPr algn="r">
              <a:lnSpc>
                <a:spcPct val="90000"/>
              </a:lnSpc>
            </a:pPr>
            <a:endParaRPr lang="lv-LV" altLang="lv-LV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157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(Body)</vt:lpstr>
      <vt:lpstr>Calibri Light</vt:lpstr>
      <vt:lpstr>Times New Roman</vt:lpstr>
      <vt:lpstr>Verdana</vt:lpstr>
      <vt:lpstr>Office Theme</vt:lpstr>
      <vt:lpstr>1_Office Theme</vt:lpstr>
      <vt:lpstr>DIGITĀLĀ TRANSFORMĀCIJA – VIEDO PILSĒTU ATTĪSTĪBAI</vt:lpstr>
      <vt:lpstr>PowerPoint Presentation</vt:lpstr>
      <vt:lpstr>PowerPoint Presentation</vt:lpstr>
      <vt:lpstr>INTEGRĒTĀ KOMUNIKĀCIJAS UN MĀCĪBU PROGRAMMA </vt:lpstr>
      <vt:lpstr>PowerPoint Presentation</vt:lpstr>
      <vt:lpstr>PowerPoint Presentation</vt:lpstr>
      <vt:lpstr>PowerPoint Presentation</vt:lpstr>
      <vt:lpstr>PALDIES! JAUTĀJUMI?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Mikus Jēkabsons</dc:creator>
  <cp:lastModifiedBy>Liene Strazdiņa</cp:lastModifiedBy>
  <cp:revision>52</cp:revision>
  <cp:lastPrinted>2019-05-09T08:09:18Z</cp:lastPrinted>
  <dcterms:created xsi:type="dcterms:W3CDTF">2019-05-03T05:59:23Z</dcterms:created>
  <dcterms:modified xsi:type="dcterms:W3CDTF">2019-05-09T08:16:38Z</dcterms:modified>
</cp:coreProperties>
</file>