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8"/>
  </p:notesMasterIdLst>
  <p:handoutMasterIdLst>
    <p:handoutMasterId r:id="rId29"/>
  </p:handoutMasterIdLst>
  <p:sldIdLst>
    <p:sldId id="338" r:id="rId2"/>
    <p:sldId id="346" r:id="rId3"/>
    <p:sldId id="349" r:id="rId4"/>
    <p:sldId id="340" r:id="rId5"/>
    <p:sldId id="343" r:id="rId6"/>
    <p:sldId id="304" r:id="rId7"/>
    <p:sldId id="305" r:id="rId8"/>
    <p:sldId id="348" r:id="rId9"/>
    <p:sldId id="323" r:id="rId10"/>
    <p:sldId id="386" r:id="rId11"/>
    <p:sldId id="387" r:id="rId12"/>
    <p:sldId id="333" r:id="rId13"/>
    <p:sldId id="372" r:id="rId14"/>
    <p:sldId id="381" r:id="rId15"/>
    <p:sldId id="373" r:id="rId16"/>
    <p:sldId id="374" r:id="rId17"/>
    <p:sldId id="375" r:id="rId18"/>
    <p:sldId id="376" r:id="rId19"/>
    <p:sldId id="377" r:id="rId20"/>
    <p:sldId id="378" r:id="rId21"/>
    <p:sldId id="380" r:id="rId22"/>
    <p:sldId id="322" r:id="rId23"/>
    <p:sldId id="382" r:id="rId24"/>
    <p:sldId id="383" r:id="rId25"/>
    <p:sldId id="384" r:id="rId26"/>
    <p:sldId id="389" r:id="rId27"/>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A63"/>
    <a:srgbClr val="009999"/>
    <a:srgbClr val="F0F0F0"/>
    <a:srgbClr val="A0C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snapToObjects="1">
      <p:cViewPr>
        <p:scale>
          <a:sx n="84" d="100"/>
          <a:sy n="84" d="100"/>
        </p:scale>
        <p:origin x="-2322" y="-117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C88AFF4A-7DEF-4755-AD02-71ECCFBBA0FE}" type="datetimeFigureOut">
              <a:rPr lang="lv-LV" smtClean="0"/>
              <a:pPr/>
              <a:t>2019.05.07.</a:t>
            </a:fld>
            <a:endParaRPr lang="lv-LV"/>
          </a:p>
        </p:txBody>
      </p:sp>
      <p:sp>
        <p:nvSpPr>
          <p:cNvPr id="4" name="Kājenes vietturis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A5CAF91C-9DF4-40E2-9601-C24967953351}" type="slidenum">
              <a:rPr lang="lv-LV" smtClean="0"/>
              <a:pPr/>
              <a:t>‹#›</a:t>
            </a:fld>
            <a:endParaRPr lang="lv-LV"/>
          </a:p>
        </p:txBody>
      </p:sp>
    </p:spTree>
    <p:extLst>
      <p:ext uri="{BB962C8B-B14F-4D97-AF65-F5344CB8AC3E}">
        <p14:creationId xmlns:p14="http://schemas.microsoft.com/office/powerpoint/2010/main" val="149574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24F8C2E-167A-D84D-AEDE-874A898B3B3B}" type="datetimeFigureOut">
              <a:rPr lang="en-US" smtClean="0"/>
              <a:pPr/>
              <a:t>5/7/2019</a:t>
            </a:fld>
            <a:endParaRPr lang="en-US"/>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24BC9E48-3CB9-2244-8729-59D7E2F2CC1B}" type="slidenum">
              <a:rPr lang="en-US" smtClean="0"/>
              <a:pPr/>
              <a:t>‹#›</a:t>
            </a:fld>
            <a:endParaRPr lang="en-US"/>
          </a:p>
        </p:txBody>
      </p:sp>
    </p:spTree>
    <p:extLst>
      <p:ext uri="{BB962C8B-B14F-4D97-AF65-F5344CB8AC3E}">
        <p14:creationId xmlns:p14="http://schemas.microsoft.com/office/powerpoint/2010/main" val="90965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r>
              <a:rPr lang="en-US" baseline="0" dirty="0" err="1" smtClean="0"/>
              <a:t>Tomēr</a:t>
            </a:r>
            <a:r>
              <a:rPr lang="en-US" baseline="0" dirty="0" smtClean="0"/>
              <a:t> </a:t>
            </a:r>
            <a:r>
              <a:rPr lang="en-US" baseline="0" dirty="0" err="1" smtClean="0"/>
              <a:t>Eiropas</a:t>
            </a:r>
            <a:r>
              <a:rPr lang="en-US" baseline="0" dirty="0" smtClean="0"/>
              <a:t> </a:t>
            </a:r>
            <a:r>
              <a:rPr lang="en-US" baseline="0" dirty="0" err="1" smtClean="0"/>
              <a:t>ekonomikas</a:t>
            </a:r>
            <a:r>
              <a:rPr lang="en-US" baseline="0" dirty="0" smtClean="0"/>
              <a:t> </a:t>
            </a:r>
            <a:r>
              <a:rPr lang="en-US" baseline="0" dirty="0" err="1" smtClean="0"/>
              <a:t>mērogā</a:t>
            </a:r>
            <a:r>
              <a:rPr lang="en-US" baseline="0" dirty="0" smtClean="0"/>
              <a:t>, </a:t>
            </a:r>
            <a:r>
              <a:rPr lang="en-US" baseline="0" dirty="0" err="1" smtClean="0"/>
              <a:t>Eiropas</a:t>
            </a:r>
            <a:r>
              <a:rPr lang="en-US" baseline="0" dirty="0" smtClean="0"/>
              <a:t> </a:t>
            </a:r>
            <a:r>
              <a:rPr lang="en-US" baseline="0" dirty="0" err="1" smtClean="0"/>
              <a:t>budžets</a:t>
            </a:r>
            <a:r>
              <a:rPr lang="en-US" baseline="0" dirty="0" smtClean="0"/>
              <a:t> </a:t>
            </a:r>
            <a:r>
              <a:rPr lang="en-US" baseline="0" dirty="0" err="1" smtClean="0"/>
              <a:t>ir</a:t>
            </a:r>
            <a:r>
              <a:rPr lang="en-US" baseline="0" dirty="0" smtClean="0"/>
              <a:t> </a:t>
            </a:r>
            <a:r>
              <a:rPr lang="en-US" baseline="0" dirty="0" err="1" smtClean="0"/>
              <a:t>neliels</a:t>
            </a:r>
            <a:r>
              <a:rPr lang="en-US" baseline="0" dirty="0" smtClean="0"/>
              <a:t>. </a:t>
            </a:r>
            <a:r>
              <a:rPr lang="en-US" baseline="0" dirty="0" err="1" smtClean="0"/>
              <a:t>Tas</a:t>
            </a:r>
            <a:r>
              <a:rPr lang="en-US" baseline="0" dirty="0" smtClean="0"/>
              <a:t> </a:t>
            </a:r>
            <a:r>
              <a:rPr lang="en-US" baseline="0" dirty="0" err="1" smtClean="0"/>
              <a:t>pārdala</a:t>
            </a:r>
            <a:r>
              <a:rPr lang="en-US" baseline="0" dirty="0" smtClean="0"/>
              <a:t> </a:t>
            </a:r>
            <a:r>
              <a:rPr lang="en-US" baseline="0" dirty="0" err="1" smtClean="0"/>
              <a:t>tikai</a:t>
            </a:r>
            <a:r>
              <a:rPr lang="en-US" baseline="0" dirty="0" smtClean="0"/>
              <a:t> 1% no </a:t>
            </a:r>
            <a:r>
              <a:rPr lang="en-US" baseline="0" dirty="0" err="1" smtClean="0"/>
              <a:t>kopējiem</a:t>
            </a:r>
            <a:r>
              <a:rPr lang="en-US" baseline="0" dirty="0" smtClean="0"/>
              <a:t> </a:t>
            </a:r>
            <a:r>
              <a:rPr lang="en-US" baseline="0" dirty="0" err="1" smtClean="0"/>
              <a:t>Eiropas</a:t>
            </a:r>
            <a:r>
              <a:rPr lang="en-US" baseline="0" dirty="0" smtClean="0"/>
              <a:t> </a:t>
            </a:r>
            <a:r>
              <a:rPr lang="en-US" baseline="0" dirty="0" err="1" smtClean="0"/>
              <a:t>Savienības</a:t>
            </a:r>
            <a:r>
              <a:rPr lang="en-US" baseline="0" dirty="0" smtClean="0"/>
              <a:t> </a:t>
            </a:r>
            <a:r>
              <a:rPr lang="en-US" baseline="0" dirty="0" err="1" smtClean="0"/>
              <a:t>valstu</a:t>
            </a:r>
            <a:r>
              <a:rPr lang="en-US" baseline="0" dirty="0" smtClean="0"/>
              <a:t> </a:t>
            </a:r>
            <a:r>
              <a:rPr lang="en-US" baseline="0" dirty="0" err="1" smtClean="0"/>
              <a:t>ieņēmumiem</a:t>
            </a:r>
            <a:r>
              <a:rPr lang="en-US" baseline="0" dirty="0" smtClean="0"/>
              <a:t>. </a:t>
            </a:r>
            <a:r>
              <a:rPr lang="en-US" baseline="0" dirty="0" err="1" smtClean="0"/>
              <a:t>Salīdzinājumam</a:t>
            </a:r>
            <a:r>
              <a:rPr lang="en-US" baseline="0" dirty="0" smtClean="0"/>
              <a:t>, </a:t>
            </a:r>
            <a:r>
              <a:rPr lang="en-US" baseline="0" dirty="0" err="1" smtClean="0"/>
              <a:t>piemēram</a:t>
            </a:r>
            <a:r>
              <a:rPr lang="en-US" baseline="0" dirty="0" smtClean="0"/>
              <a:t>, ASV </a:t>
            </a:r>
            <a:r>
              <a:rPr lang="en-US" baseline="0" dirty="0" err="1" smtClean="0"/>
              <a:t>federālais</a:t>
            </a:r>
            <a:r>
              <a:rPr lang="en-US" baseline="0" dirty="0" smtClean="0"/>
              <a:t> </a:t>
            </a:r>
            <a:r>
              <a:rPr lang="en-US" baseline="0" dirty="0" err="1" smtClean="0"/>
              <a:t>budžets</a:t>
            </a:r>
            <a:r>
              <a:rPr lang="en-US" baseline="0" dirty="0" smtClean="0"/>
              <a:t> </a:t>
            </a:r>
            <a:r>
              <a:rPr lang="en-US" baseline="0" dirty="0" err="1" smtClean="0"/>
              <a:t>ar</a:t>
            </a:r>
            <a:r>
              <a:rPr lang="en-US" baseline="0" dirty="0" smtClean="0"/>
              <a:t> </a:t>
            </a:r>
            <a:r>
              <a:rPr lang="en-US" baseline="0" dirty="0" err="1" smtClean="0"/>
              <a:t>nodokļu</a:t>
            </a:r>
            <a:r>
              <a:rPr lang="en-US" baseline="0" dirty="0" smtClean="0"/>
              <a:t> un </a:t>
            </a:r>
            <a:r>
              <a:rPr lang="en-US" baseline="0" dirty="0" err="1" smtClean="0"/>
              <a:t>valdības</a:t>
            </a:r>
            <a:r>
              <a:rPr lang="en-US" baseline="0" dirty="0" smtClean="0"/>
              <a:t> </a:t>
            </a:r>
            <a:r>
              <a:rPr lang="en-US" baseline="0" dirty="0" err="1" smtClean="0"/>
              <a:t>izdevumu</a:t>
            </a:r>
            <a:r>
              <a:rPr lang="en-US" baseline="0" dirty="0" smtClean="0"/>
              <a:t> </a:t>
            </a:r>
            <a:r>
              <a:rPr lang="en-US" baseline="0" dirty="0" err="1" smtClean="0"/>
              <a:t>politiku</a:t>
            </a:r>
            <a:r>
              <a:rPr lang="en-US" baseline="0" dirty="0" smtClean="0"/>
              <a:t> </a:t>
            </a:r>
            <a:r>
              <a:rPr lang="en-US" baseline="0" dirty="0" err="1" smtClean="0"/>
              <a:t>pārdala</a:t>
            </a:r>
            <a:r>
              <a:rPr lang="en-US" baseline="0" dirty="0" smtClean="0"/>
              <a:t> </a:t>
            </a:r>
            <a:r>
              <a:rPr lang="en-US" baseline="0" dirty="0" err="1" smtClean="0"/>
              <a:t>ap</a:t>
            </a:r>
            <a:r>
              <a:rPr lang="en-US" baseline="0" dirty="0" smtClean="0"/>
              <a:t> 25% no </a:t>
            </a:r>
            <a:r>
              <a:rPr lang="en-US" baseline="0" dirty="0" err="1" smtClean="0"/>
              <a:t>ieņēmumiem</a:t>
            </a:r>
            <a:r>
              <a:rPr lang="en-US" baseline="0" dirty="0" smtClean="0"/>
              <a:t>. </a:t>
            </a:r>
            <a:r>
              <a:rPr lang="en-US" baseline="0" dirty="0" err="1" smtClean="0"/>
              <a:t>Latvijā</a:t>
            </a:r>
            <a:r>
              <a:rPr lang="en-US" baseline="0" dirty="0" smtClean="0"/>
              <a:t> – </a:t>
            </a:r>
            <a:r>
              <a:rPr lang="en-US" baseline="0" dirty="0" err="1" smtClean="0"/>
              <a:t>ap</a:t>
            </a:r>
            <a:r>
              <a:rPr lang="en-US" baseline="0" dirty="0" smtClean="0"/>
              <a:t> 30%, ES </a:t>
            </a:r>
            <a:r>
              <a:rPr lang="en-US" baseline="0" dirty="0" err="1" smtClean="0"/>
              <a:t>valstīs</a:t>
            </a:r>
            <a:r>
              <a:rPr lang="en-US" baseline="0" dirty="0" smtClean="0"/>
              <a:t> </a:t>
            </a:r>
            <a:r>
              <a:rPr lang="en-US" baseline="0" dirty="0" err="1" smtClean="0"/>
              <a:t>vidēji</a:t>
            </a:r>
            <a:r>
              <a:rPr lang="en-US" baseline="0" dirty="0" smtClean="0"/>
              <a:t> – </a:t>
            </a:r>
            <a:r>
              <a:rPr lang="en-US" baseline="0" dirty="0" err="1" smtClean="0"/>
              <a:t>ap</a:t>
            </a:r>
            <a:r>
              <a:rPr lang="en-US" baseline="0" dirty="0" smtClean="0"/>
              <a:t> 40%. </a:t>
            </a:r>
            <a:endParaRPr lang="en-US" dirty="0"/>
          </a:p>
        </p:txBody>
      </p:sp>
      <p:sp>
        <p:nvSpPr>
          <p:cNvPr id="4" name="Slide Number Placeholder 3"/>
          <p:cNvSpPr>
            <a:spLocks noGrp="1"/>
          </p:cNvSpPr>
          <p:nvPr>
            <p:ph type="sldNum" sz="quarter" idx="10"/>
          </p:nvPr>
        </p:nvSpPr>
        <p:spPr/>
        <p:txBody>
          <a:bodyPr/>
          <a:lstStyle/>
          <a:p>
            <a:fld id="{24BC9E48-3CB9-2244-8729-59D7E2F2CC1B}" type="slidenum">
              <a:rPr lang="en-US" smtClean="0"/>
              <a:pPr/>
              <a:t>2</a:t>
            </a:fld>
            <a:endParaRPr lang="en-US"/>
          </a:p>
        </p:txBody>
      </p:sp>
    </p:spTree>
    <p:extLst>
      <p:ext uri="{BB962C8B-B14F-4D97-AF65-F5344CB8AC3E}">
        <p14:creationId xmlns:p14="http://schemas.microsoft.com/office/powerpoint/2010/main" val="271237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83">
              <a:defRPr/>
            </a:pPr>
            <a:endParaRPr lang="en-IE"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279885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a:p>
            <a:endParaRPr lang="en-IE" baseline="0" dirty="0" smtClean="0"/>
          </a:p>
          <a:p>
            <a:pPr defTabSz="932483">
              <a:defRPr/>
            </a:pPr>
            <a:endParaRPr lang="en-IE"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420586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solidFill>
                <a:srgbClr val="C00000"/>
              </a:solidFill>
            </a:endParaRPr>
          </a:p>
          <a:p>
            <a:pPr defTabSz="932483">
              <a:defRPr/>
            </a:pPr>
            <a:endParaRPr lang="en-IE" baseline="0"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35059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280143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smtClean="0"/>
              <a:t>Subsīdijas -&gt; Aizdevumi, garantijas</a:t>
            </a:r>
          </a:p>
          <a:p>
            <a:pPr algn="ctr"/>
            <a:r>
              <a:rPr lang="en-US" altLang="en-US" sz="1200" smtClean="0"/>
              <a:t>Nacionālās kvotas -&gt; Labākie projekti</a:t>
            </a:r>
          </a:p>
          <a:p>
            <a:pPr algn="ctr"/>
            <a:r>
              <a:rPr lang="en-US" altLang="en-US" sz="1200" smtClean="0"/>
              <a:t>Valsts līdzfinansējums -&gt; Privātais līdzfinansējums</a:t>
            </a:r>
          </a:p>
          <a:p>
            <a:pPr algn="ctr"/>
            <a:r>
              <a:rPr lang="en-US" altLang="en-US" sz="1200" smtClean="0"/>
              <a:t>Publiskā infrastruktūra -&gt; Biznesa projekti</a:t>
            </a:r>
          </a:p>
          <a:p>
            <a:pPr algn="ctr"/>
            <a:r>
              <a:rPr lang="en-US" altLang="en-US" sz="1200" smtClean="0"/>
              <a:t>Dažādi noteikumi -&gt; Vienoti noteikumi</a:t>
            </a:r>
          </a:p>
          <a:p>
            <a:pPr algn="ctr"/>
            <a:r>
              <a:rPr lang="en-US" altLang="en-US" sz="1200" smtClean="0"/>
              <a:t>Stabilitāte -&gt; Elastīgums</a:t>
            </a:r>
          </a:p>
          <a:p>
            <a:pPr algn="ctr"/>
            <a:r>
              <a:rPr lang="en-US" altLang="en-US" sz="1200" smtClean="0"/>
              <a:t>Valstu prioritātes -&gt; Eiropas prioritātes</a:t>
            </a:r>
          </a:p>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98" charset="0"/>
                <a:ea typeface="MS PGothic" pitchFamily="34" charset="-128"/>
              </a:defRPr>
            </a:lvl1pPr>
            <a:lvl2pPr marL="37931725" indent="-37474525" eaLnBrk="0" hangingPunct="0">
              <a:defRPr sz="2400">
                <a:solidFill>
                  <a:schemeClr val="tx1"/>
                </a:solidFill>
                <a:latin typeface="Calibri" pitchFamily="-98" charset="0"/>
                <a:ea typeface="MS PGothic" pitchFamily="34" charset="-128"/>
              </a:defRPr>
            </a:lvl2pPr>
            <a:lvl3pPr eaLnBrk="0" hangingPunct="0">
              <a:defRPr sz="2400">
                <a:solidFill>
                  <a:schemeClr val="tx1"/>
                </a:solidFill>
                <a:latin typeface="Calibri" pitchFamily="-98" charset="0"/>
                <a:ea typeface="MS PGothic" pitchFamily="34" charset="-128"/>
              </a:defRPr>
            </a:lvl3pPr>
            <a:lvl4pPr eaLnBrk="0" hangingPunct="0">
              <a:defRPr sz="2400">
                <a:solidFill>
                  <a:schemeClr val="tx1"/>
                </a:solidFill>
                <a:latin typeface="Calibri" pitchFamily="-98" charset="0"/>
                <a:ea typeface="MS PGothic" pitchFamily="34" charset="-128"/>
              </a:defRPr>
            </a:lvl4pPr>
            <a:lvl5pPr eaLnBrk="0" hangingPunct="0">
              <a:defRPr sz="2400">
                <a:solidFill>
                  <a:schemeClr val="tx1"/>
                </a:solidFill>
                <a:latin typeface="Calibri" pitchFamily="-98" charset="0"/>
                <a:ea typeface="MS PGothic" pitchFamily="34" charset="-128"/>
              </a:defRPr>
            </a:lvl5pPr>
            <a:lvl6pPr marL="457200" eaLnBrk="0" fontAlgn="base" hangingPunct="0">
              <a:spcBef>
                <a:spcPct val="0"/>
              </a:spcBef>
              <a:spcAft>
                <a:spcPct val="0"/>
              </a:spcAft>
              <a:defRPr sz="2400">
                <a:solidFill>
                  <a:schemeClr val="tx1"/>
                </a:solidFill>
                <a:latin typeface="Calibri" pitchFamily="-98" charset="0"/>
                <a:ea typeface="MS PGothic" pitchFamily="34" charset="-128"/>
              </a:defRPr>
            </a:lvl6pPr>
            <a:lvl7pPr marL="914400" eaLnBrk="0" fontAlgn="base" hangingPunct="0">
              <a:spcBef>
                <a:spcPct val="0"/>
              </a:spcBef>
              <a:spcAft>
                <a:spcPct val="0"/>
              </a:spcAft>
              <a:defRPr sz="2400">
                <a:solidFill>
                  <a:schemeClr val="tx1"/>
                </a:solidFill>
                <a:latin typeface="Calibri" pitchFamily="-98" charset="0"/>
                <a:ea typeface="MS PGothic" pitchFamily="34" charset="-128"/>
              </a:defRPr>
            </a:lvl7pPr>
            <a:lvl8pPr marL="1371600" eaLnBrk="0" fontAlgn="base" hangingPunct="0">
              <a:spcBef>
                <a:spcPct val="0"/>
              </a:spcBef>
              <a:spcAft>
                <a:spcPct val="0"/>
              </a:spcAft>
              <a:defRPr sz="2400">
                <a:solidFill>
                  <a:schemeClr val="tx1"/>
                </a:solidFill>
                <a:latin typeface="Calibri" pitchFamily="-98" charset="0"/>
                <a:ea typeface="MS PGothic" pitchFamily="34" charset="-128"/>
              </a:defRPr>
            </a:lvl8pPr>
            <a:lvl9pPr marL="1828800" eaLnBrk="0" fontAlgn="base" hangingPunct="0">
              <a:spcBef>
                <a:spcPct val="0"/>
              </a:spcBef>
              <a:spcAft>
                <a:spcPct val="0"/>
              </a:spcAft>
              <a:defRPr sz="2400">
                <a:solidFill>
                  <a:schemeClr val="tx1"/>
                </a:solidFill>
                <a:latin typeface="Calibri" pitchFamily="-98" charset="0"/>
                <a:ea typeface="MS PGothic" pitchFamily="34" charset="-128"/>
              </a:defRPr>
            </a:lvl9pPr>
          </a:lstStyle>
          <a:p>
            <a:pPr eaLnBrk="1" hangingPunct="1"/>
            <a:fld id="{903355EC-2805-4F3B-97CB-C2DBE62C9F4D}" type="slidenum">
              <a:rPr lang="en-US" altLang="en-US" sz="1200"/>
              <a:pPr eaLnBrk="1" hangingPunct="1"/>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C9E48-3CB9-2244-8729-59D7E2F2CC1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1864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r>
              <a:rPr lang="en-US" dirty="0" err="1" smtClean="0"/>
              <a:t>Slaidā</a:t>
            </a:r>
            <a:r>
              <a:rPr lang="en-US" dirty="0" smtClean="0"/>
              <a:t> </a:t>
            </a:r>
            <a:r>
              <a:rPr lang="en-US" dirty="0" err="1" smtClean="0"/>
              <a:t>var</a:t>
            </a:r>
            <a:r>
              <a:rPr lang="en-US" dirty="0" smtClean="0"/>
              <a:t> </a:t>
            </a:r>
            <a:r>
              <a:rPr lang="en-US" dirty="0" err="1" smtClean="0"/>
              <a:t>parādīt</a:t>
            </a:r>
            <a:r>
              <a:rPr lang="en-US" dirty="0" smtClean="0"/>
              <a:t> </a:t>
            </a:r>
            <a:r>
              <a:rPr lang="en-US" dirty="0" err="1" smtClean="0"/>
              <a:t>svārstu</a:t>
            </a:r>
            <a:r>
              <a:rPr lang="en-US" dirty="0" smtClean="0"/>
              <a:t> </a:t>
            </a:r>
            <a:r>
              <a:rPr lang="en-US" dirty="0" err="1" smtClean="0"/>
              <a:t>vai</a:t>
            </a:r>
            <a:r>
              <a:rPr lang="en-US" dirty="0" smtClean="0"/>
              <a:t> </a:t>
            </a:r>
            <a:r>
              <a:rPr lang="en-US" dirty="0" err="1" smtClean="0"/>
              <a:t>svaru</a:t>
            </a:r>
            <a:r>
              <a:rPr lang="en-US" dirty="0" smtClean="0"/>
              <a:t> </a:t>
            </a:r>
            <a:r>
              <a:rPr lang="en-US" dirty="0" err="1" smtClean="0"/>
              <a:t>kausus</a:t>
            </a:r>
            <a:r>
              <a:rPr lang="en-US" dirty="0" smtClean="0"/>
              <a:t>, </a:t>
            </a:r>
            <a:r>
              <a:rPr lang="en-US" dirty="0" err="1" smtClean="0"/>
              <a:t>kuru</a:t>
            </a:r>
            <a:r>
              <a:rPr lang="en-US" dirty="0" smtClean="0"/>
              <a:t> </a:t>
            </a:r>
            <a:r>
              <a:rPr lang="en-US" dirty="0" err="1" smtClean="0"/>
              <a:t>vienā</a:t>
            </a:r>
            <a:r>
              <a:rPr lang="en-US" dirty="0" smtClean="0"/>
              <a:t> </a:t>
            </a:r>
            <a:r>
              <a:rPr lang="en-US" dirty="0" err="1" smtClean="0"/>
              <a:t>kausā</a:t>
            </a:r>
            <a:r>
              <a:rPr lang="en-US" dirty="0" smtClean="0"/>
              <a:t> </a:t>
            </a:r>
            <a:r>
              <a:rPr lang="en-US" dirty="0" err="1" smtClean="0"/>
              <a:t>ir</a:t>
            </a:r>
            <a:r>
              <a:rPr lang="en-US" dirty="0" smtClean="0"/>
              <a:t> </a:t>
            </a:r>
            <a:r>
              <a:rPr lang="en-US" dirty="0" err="1" smtClean="0"/>
              <a:t>bumbiņas</a:t>
            </a:r>
            <a:r>
              <a:rPr lang="en-US" dirty="0" smtClean="0"/>
              <a:t> no </a:t>
            </a:r>
            <a:r>
              <a:rPr lang="en-US" dirty="0" err="1" smtClean="0"/>
              <a:t>labās</a:t>
            </a:r>
            <a:r>
              <a:rPr lang="en-US" dirty="0" smtClean="0"/>
              <a:t> </a:t>
            </a:r>
            <a:r>
              <a:rPr lang="en-US" dirty="0" err="1" smtClean="0"/>
              <a:t>puses</a:t>
            </a:r>
            <a:r>
              <a:rPr lang="en-US" dirty="0" smtClean="0"/>
              <a:t> un </a:t>
            </a:r>
            <a:r>
              <a:rPr lang="en-US" dirty="0" err="1" smtClean="0"/>
              <a:t>otrā</a:t>
            </a:r>
            <a:r>
              <a:rPr lang="en-US" dirty="0" smtClean="0"/>
              <a:t> – </a:t>
            </a:r>
            <a:r>
              <a:rPr lang="en-US" dirty="0" err="1" smtClean="0"/>
              <a:t>bumbiņas</a:t>
            </a:r>
            <a:r>
              <a:rPr lang="en-US" dirty="0" smtClean="0"/>
              <a:t> no </a:t>
            </a:r>
            <a:r>
              <a:rPr lang="en-US" dirty="0" err="1" smtClean="0"/>
              <a:t>kreisās</a:t>
            </a:r>
            <a:r>
              <a:rPr lang="en-US" dirty="0" smtClean="0"/>
              <a:t> </a:t>
            </a:r>
            <a:r>
              <a:rPr lang="en-US" dirty="0" err="1" smtClean="0"/>
              <a:t>puses</a:t>
            </a:r>
            <a:r>
              <a:rPr lang="en-US" dirty="0" smtClean="0"/>
              <a:t>.</a:t>
            </a:r>
          </a:p>
          <a:p>
            <a:endParaRPr lang="en-US" dirty="0" smtClean="0"/>
          </a:p>
          <a:p>
            <a:r>
              <a:rPr lang="en-US" dirty="0" err="1" smtClean="0"/>
              <a:t>Viens</a:t>
            </a:r>
            <a:r>
              <a:rPr lang="en-US" dirty="0" smtClean="0"/>
              <a:t> no </a:t>
            </a:r>
            <a:r>
              <a:rPr lang="en-US" dirty="0" err="1" smtClean="0"/>
              <a:t>ceļiem</a:t>
            </a:r>
            <a:r>
              <a:rPr lang="en-US" dirty="0" smtClean="0"/>
              <a:t> </a:t>
            </a:r>
            <a:r>
              <a:rPr lang="en-US" dirty="0" err="1" smtClean="0"/>
              <a:t>ir</a:t>
            </a:r>
            <a:r>
              <a:rPr lang="en-US" dirty="0" smtClean="0"/>
              <a:t> </a:t>
            </a:r>
            <a:r>
              <a:rPr lang="en-US" dirty="0" err="1" smtClean="0"/>
              <a:t>tērēt</a:t>
            </a:r>
            <a:r>
              <a:rPr lang="en-US" dirty="0" smtClean="0"/>
              <a:t> </a:t>
            </a:r>
            <a:r>
              <a:rPr lang="en-US" dirty="0" err="1" smtClean="0"/>
              <a:t>efektīvāk</a:t>
            </a:r>
            <a:r>
              <a:rPr lang="en-US" dirty="0" smtClean="0"/>
              <a:t>.</a:t>
            </a:r>
            <a:r>
              <a:rPr lang="en-US" baseline="0" dirty="0" smtClean="0"/>
              <a:t> </a:t>
            </a:r>
            <a:r>
              <a:rPr lang="en-US" baseline="0" dirty="0" err="1" smtClean="0"/>
              <a:t>Ko</a:t>
            </a:r>
            <a:r>
              <a:rPr lang="en-US" baseline="0" dirty="0" smtClean="0"/>
              <a:t> </a:t>
            </a:r>
            <a:r>
              <a:rPr lang="en-US" baseline="0" dirty="0" err="1" smtClean="0"/>
              <a:t>tas</a:t>
            </a:r>
            <a:r>
              <a:rPr lang="en-US" baseline="0" dirty="0" smtClean="0"/>
              <a:t> </a:t>
            </a:r>
            <a:r>
              <a:rPr lang="en-US" baseline="0" dirty="0" err="1" smtClean="0"/>
              <a:t>nozīmē</a:t>
            </a:r>
            <a:r>
              <a:rPr lang="en-US" baseline="0" dirty="0" smtClean="0"/>
              <a:t>? </a:t>
            </a:r>
            <a:r>
              <a:rPr lang="en-US" baseline="0" dirty="0" err="1" smtClean="0"/>
              <a:t>Fokusēties</a:t>
            </a:r>
            <a:r>
              <a:rPr lang="en-US" baseline="0" dirty="0" smtClean="0"/>
              <a:t> </a:t>
            </a:r>
            <a:r>
              <a:rPr lang="en-US" baseline="0" dirty="0" err="1" smtClean="0"/>
              <a:t>uz</a:t>
            </a:r>
            <a:r>
              <a:rPr lang="en-US" baseline="0" dirty="0" smtClean="0"/>
              <a:t> </a:t>
            </a:r>
            <a:r>
              <a:rPr lang="en-US" baseline="0" dirty="0" err="1" smtClean="0"/>
              <a:t>jaunajiem</a:t>
            </a:r>
            <a:r>
              <a:rPr lang="en-US" baseline="0" dirty="0" smtClean="0"/>
              <a:t> </a:t>
            </a:r>
            <a:r>
              <a:rPr lang="en-US" baseline="0" dirty="0" err="1" smtClean="0"/>
              <a:t>izaicinājumiem</a:t>
            </a:r>
            <a:r>
              <a:rPr lang="en-US" baseline="0" dirty="0" smtClean="0"/>
              <a:t>, </a:t>
            </a:r>
            <a:r>
              <a:rPr lang="en-US" baseline="0" dirty="0" err="1" smtClean="0"/>
              <a:t>lielāku</a:t>
            </a:r>
            <a:r>
              <a:rPr lang="en-US" baseline="0" dirty="0" smtClean="0"/>
              <a:t> </a:t>
            </a:r>
            <a:r>
              <a:rPr lang="en-US" baseline="0" dirty="0" err="1" smtClean="0"/>
              <a:t>elastīgumu</a:t>
            </a:r>
            <a:r>
              <a:rPr lang="en-US" baseline="0" dirty="0" smtClean="0"/>
              <a:t>, </a:t>
            </a:r>
            <a:r>
              <a:rPr lang="en-US" baseline="0" dirty="0" err="1" smtClean="0"/>
              <a:t>sabiedriskajiem</a:t>
            </a:r>
            <a:r>
              <a:rPr lang="en-US" baseline="0" dirty="0" smtClean="0"/>
              <a:t> </a:t>
            </a:r>
            <a:r>
              <a:rPr lang="en-US" baseline="0" dirty="0" err="1" smtClean="0"/>
              <a:t>labumiem</a:t>
            </a:r>
            <a:r>
              <a:rPr lang="en-US" baseline="0" dirty="0" smtClean="0"/>
              <a:t>, </a:t>
            </a:r>
            <a:r>
              <a:rPr lang="en-US" baseline="0" dirty="0" err="1" smtClean="0"/>
              <a:t>koncentrēties</a:t>
            </a:r>
            <a:r>
              <a:rPr lang="en-US" baseline="0" dirty="0" smtClean="0"/>
              <a:t> </a:t>
            </a:r>
            <a:r>
              <a:rPr lang="en-US" baseline="0" dirty="0" err="1" smtClean="0"/>
              <a:t>uz</a:t>
            </a:r>
            <a:r>
              <a:rPr lang="en-US" baseline="0" dirty="0" smtClean="0"/>
              <a:t> </a:t>
            </a:r>
            <a:r>
              <a:rPr lang="en-US" baseline="0" dirty="0" err="1" smtClean="0"/>
              <a:t>rezultātu</a:t>
            </a:r>
            <a:r>
              <a:rPr lang="en-US" baseline="0" dirty="0" smtClean="0"/>
              <a:t>, </a:t>
            </a:r>
            <a:r>
              <a:rPr lang="en-US" baseline="0" dirty="0" err="1" smtClean="0"/>
              <a:t>subsīdiju</a:t>
            </a:r>
            <a:r>
              <a:rPr lang="en-US" baseline="0" dirty="0" smtClean="0"/>
              <a:t> </a:t>
            </a:r>
            <a:r>
              <a:rPr lang="en-US" baseline="0" dirty="0" err="1" smtClean="0"/>
              <a:t>vietā</a:t>
            </a:r>
            <a:r>
              <a:rPr lang="en-US" baseline="0" dirty="0" smtClean="0"/>
              <a:t> </a:t>
            </a:r>
            <a:r>
              <a:rPr lang="en-US" baseline="0" dirty="0" err="1" smtClean="0"/>
              <a:t>izmantot</a:t>
            </a:r>
            <a:r>
              <a:rPr lang="en-US" baseline="0" dirty="0" smtClean="0"/>
              <a:t> </a:t>
            </a:r>
            <a:r>
              <a:rPr lang="en-US" baseline="0" dirty="0" err="1" smtClean="0"/>
              <a:t>publisko-priv;ato</a:t>
            </a:r>
            <a:r>
              <a:rPr lang="en-US" baseline="0" dirty="0" smtClean="0"/>
              <a:t> </a:t>
            </a:r>
            <a:r>
              <a:rPr lang="en-US" baseline="0" dirty="0" err="1" smtClean="0"/>
              <a:t>partnerību</a:t>
            </a:r>
            <a:r>
              <a:rPr lang="en-US" baseline="0" dirty="0" smtClean="0"/>
              <a:t>, </a:t>
            </a:r>
            <a:r>
              <a:rPr lang="en-US" baseline="0" dirty="0" err="1" smtClean="0"/>
              <a:t>vairāk</a:t>
            </a:r>
            <a:r>
              <a:rPr lang="en-US" baseline="0" dirty="0" smtClean="0"/>
              <a:t> </a:t>
            </a:r>
            <a:r>
              <a:rPr lang="en-US" baseline="0" dirty="0" err="1" smtClean="0"/>
              <a:t>uzticēties</a:t>
            </a:r>
            <a:r>
              <a:rPr lang="en-US" baseline="0" dirty="0" smtClean="0"/>
              <a:t> </a:t>
            </a:r>
            <a:r>
              <a:rPr lang="en-US" baseline="0" dirty="0" err="1" smtClean="0"/>
              <a:t>privātajam</a:t>
            </a:r>
            <a:r>
              <a:rPr lang="en-US" baseline="0" dirty="0" smtClean="0"/>
              <a:t> </a:t>
            </a:r>
            <a:r>
              <a:rPr lang="en-US" baseline="0" dirty="0" err="1" smtClean="0"/>
              <a:t>sektoram</a:t>
            </a:r>
            <a:r>
              <a:rPr lang="en-US" baseline="0" dirty="0" smtClean="0"/>
              <a:t>, </a:t>
            </a:r>
            <a:r>
              <a:rPr lang="en-US" baseline="0" dirty="0" err="1" smtClean="0"/>
              <a:t>katram</a:t>
            </a:r>
            <a:r>
              <a:rPr lang="en-US" baseline="0" dirty="0" smtClean="0"/>
              <a:t> </a:t>
            </a:r>
            <a:r>
              <a:rPr lang="en-US" baseline="0" dirty="0" err="1" smtClean="0"/>
              <a:t>projektam</a:t>
            </a:r>
            <a:r>
              <a:rPr lang="en-US" baseline="0" dirty="0" smtClean="0"/>
              <a:t> </a:t>
            </a:r>
            <a:r>
              <a:rPr lang="en-US" baseline="0" dirty="0" err="1" smtClean="0"/>
              <a:t>pamatā</a:t>
            </a:r>
            <a:r>
              <a:rPr lang="en-US" baseline="0" dirty="0" smtClean="0"/>
              <a:t> </a:t>
            </a:r>
            <a:r>
              <a:rPr lang="en-US" baseline="0" dirty="0" err="1" smtClean="0"/>
              <a:t>likt</a:t>
            </a:r>
            <a:r>
              <a:rPr lang="en-US" baseline="0" dirty="0" smtClean="0"/>
              <a:t> </a:t>
            </a:r>
            <a:r>
              <a:rPr lang="en-US" baseline="0" dirty="0" err="1" smtClean="0"/>
              <a:t>reālu</a:t>
            </a:r>
            <a:r>
              <a:rPr lang="en-US" baseline="0" dirty="0" smtClean="0"/>
              <a:t> </a:t>
            </a:r>
            <a:r>
              <a:rPr lang="en-US" baseline="0" dirty="0" err="1" smtClean="0"/>
              <a:t>biznesa</a:t>
            </a:r>
            <a:r>
              <a:rPr lang="en-US" baseline="0" dirty="0" smtClean="0"/>
              <a:t> </a:t>
            </a:r>
            <a:r>
              <a:rPr lang="en-US" baseline="0" dirty="0" err="1" smtClean="0"/>
              <a:t>plānu</a:t>
            </a:r>
            <a:r>
              <a:rPr lang="en-US" baseline="0" dirty="0" smtClean="0"/>
              <a:t>, </a:t>
            </a:r>
            <a:r>
              <a:rPr lang="en-US" baseline="0" dirty="0" err="1" smtClean="0"/>
              <a:t>mazāk</a:t>
            </a:r>
            <a:r>
              <a:rPr lang="en-US" baseline="0" dirty="0" smtClean="0"/>
              <a:t> </a:t>
            </a:r>
            <a:r>
              <a:rPr lang="en-US" baseline="0" dirty="0" err="1" smtClean="0"/>
              <a:t>instrumentu</a:t>
            </a:r>
            <a:r>
              <a:rPr lang="en-US" baseline="0" dirty="0" smtClean="0"/>
              <a:t>, </a:t>
            </a:r>
            <a:r>
              <a:rPr lang="en-US" baseline="0" dirty="0" err="1" smtClean="0"/>
              <a:t>labāku</a:t>
            </a:r>
            <a:r>
              <a:rPr lang="en-US" baseline="0" dirty="0" smtClean="0"/>
              <a:t> </a:t>
            </a:r>
            <a:r>
              <a:rPr lang="en-US" baseline="0" dirty="0" err="1" smtClean="0"/>
              <a:t>saskaņotību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4BC9E48-3CB9-2244-8729-59D7E2F2CC1B}" type="slidenum">
              <a:rPr lang="en-US" smtClean="0"/>
              <a:pPr/>
              <a:t>4</a:t>
            </a:fld>
            <a:endParaRPr lang="en-US"/>
          </a:p>
        </p:txBody>
      </p:sp>
    </p:spTree>
    <p:extLst>
      <p:ext uri="{BB962C8B-B14F-4D97-AF65-F5344CB8AC3E}">
        <p14:creationId xmlns:p14="http://schemas.microsoft.com/office/powerpoint/2010/main" val="58965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r>
              <a:rPr lang="en-US" baseline="0" dirty="0" err="1" smtClean="0"/>
              <a:t>Tomēr</a:t>
            </a:r>
            <a:r>
              <a:rPr lang="en-US" baseline="0" dirty="0" smtClean="0"/>
              <a:t> </a:t>
            </a:r>
            <a:r>
              <a:rPr lang="en-US" baseline="0" dirty="0" err="1" smtClean="0"/>
              <a:t>Eiropas</a:t>
            </a:r>
            <a:r>
              <a:rPr lang="en-US" baseline="0" dirty="0" smtClean="0"/>
              <a:t> </a:t>
            </a:r>
            <a:r>
              <a:rPr lang="en-US" baseline="0" dirty="0" err="1" smtClean="0"/>
              <a:t>ekonomikas</a:t>
            </a:r>
            <a:r>
              <a:rPr lang="en-US" baseline="0" dirty="0" smtClean="0"/>
              <a:t> </a:t>
            </a:r>
            <a:r>
              <a:rPr lang="en-US" baseline="0" dirty="0" err="1" smtClean="0"/>
              <a:t>mērogā</a:t>
            </a:r>
            <a:r>
              <a:rPr lang="en-US" baseline="0" dirty="0" smtClean="0"/>
              <a:t>, </a:t>
            </a:r>
            <a:r>
              <a:rPr lang="en-US" baseline="0" dirty="0" err="1" smtClean="0"/>
              <a:t>Eiropas</a:t>
            </a:r>
            <a:r>
              <a:rPr lang="en-US" baseline="0" dirty="0" smtClean="0"/>
              <a:t> </a:t>
            </a:r>
            <a:r>
              <a:rPr lang="en-US" baseline="0" dirty="0" err="1" smtClean="0"/>
              <a:t>budžets</a:t>
            </a:r>
            <a:r>
              <a:rPr lang="en-US" baseline="0" dirty="0" smtClean="0"/>
              <a:t> </a:t>
            </a:r>
            <a:r>
              <a:rPr lang="en-US" baseline="0" dirty="0" err="1" smtClean="0"/>
              <a:t>ir</a:t>
            </a:r>
            <a:r>
              <a:rPr lang="en-US" baseline="0" dirty="0" smtClean="0"/>
              <a:t> </a:t>
            </a:r>
            <a:r>
              <a:rPr lang="en-US" baseline="0" dirty="0" err="1" smtClean="0"/>
              <a:t>neliels</a:t>
            </a:r>
            <a:r>
              <a:rPr lang="en-US" baseline="0" dirty="0" smtClean="0"/>
              <a:t>. </a:t>
            </a:r>
            <a:r>
              <a:rPr lang="en-US" baseline="0" dirty="0" err="1" smtClean="0"/>
              <a:t>Tas</a:t>
            </a:r>
            <a:r>
              <a:rPr lang="en-US" baseline="0" dirty="0" smtClean="0"/>
              <a:t> </a:t>
            </a:r>
            <a:r>
              <a:rPr lang="en-US" baseline="0" dirty="0" err="1" smtClean="0"/>
              <a:t>pārdala</a:t>
            </a:r>
            <a:r>
              <a:rPr lang="en-US" baseline="0" dirty="0" smtClean="0"/>
              <a:t> </a:t>
            </a:r>
            <a:r>
              <a:rPr lang="en-US" baseline="0" dirty="0" err="1" smtClean="0"/>
              <a:t>tikai</a:t>
            </a:r>
            <a:r>
              <a:rPr lang="en-US" baseline="0" dirty="0" smtClean="0"/>
              <a:t> 1% no </a:t>
            </a:r>
            <a:r>
              <a:rPr lang="en-US" baseline="0" dirty="0" err="1" smtClean="0"/>
              <a:t>kopējiem</a:t>
            </a:r>
            <a:r>
              <a:rPr lang="en-US" baseline="0" dirty="0" smtClean="0"/>
              <a:t> </a:t>
            </a:r>
            <a:r>
              <a:rPr lang="en-US" baseline="0" dirty="0" err="1" smtClean="0"/>
              <a:t>Eiropas</a:t>
            </a:r>
            <a:r>
              <a:rPr lang="en-US" baseline="0" dirty="0" smtClean="0"/>
              <a:t> </a:t>
            </a:r>
            <a:r>
              <a:rPr lang="en-US" baseline="0" dirty="0" err="1" smtClean="0"/>
              <a:t>Savienības</a:t>
            </a:r>
            <a:r>
              <a:rPr lang="en-US" baseline="0" dirty="0" smtClean="0"/>
              <a:t> </a:t>
            </a:r>
            <a:r>
              <a:rPr lang="en-US" baseline="0" dirty="0" err="1" smtClean="0"/>
              <a:t>valstu</a:t>
            </a:r>
            <a:r>
              <a:rPr lang="en-US" baseline="0" dirty="0" smtClean="0"/>
              <a:t> </a:t>
            </a:r>
            <a:r>
              <a:rPr lang="en-US" baseline="0" dirty="0" err="1" smtClean="0"/>
              <a:t>ieņēmumiem</a:t>
            </a:r>
            <a:r>
              <a:rPr lang="en-US" baseline="0" dirty="0" smtClean="0"/>
              <a:t>. </a:t>
            </a:r>
            <a:r>
              <a:rPr lang="en-US" baseline="0" dirty="0" err="1" smtClean="0"/>
              <a:t>Salīdzinājumam</a:t>
            </a:r>
            <a:r>
              <a:rPr lang="en-US" baseline="0" dirty="0" smtClean="0"/>
              <a:t>, </a:t>
            </a:r>
            <a:r>
              <a:rPr lang="en-US" baseline="0" dirty="0" err="1" smtClean="0"/>
              <a:t>piemēram</a:t>
            </a:r>
            <a:r>
              <a:rPr lang="en-US" baseline="0" dirty="0" smtClean="0"/>
              <a:t>, ASV </a:t>
            </a:r>
            <a:r>
              <a:rPr lang="en-US" baseline="0" dirty="0" err="1" smtClean="0"/>
              <a:t>federālais</a:t>
            </a:r>
            <a:r>
              <a:rPr lang="en-US" baseline="0" dirty="0" smtClean="0"/>
              <a:t> </a:t>
            </a:r>
            <a:r>
              <a:rPr lang="en-US" baseline="0" dirty="0" err="1" smtClean="0"/>
              <a:t>budžets</a:t>
            </a:r>
            <a:r>
              <a:rPr lang="en-US" baseline="0" dirty="0" smtClean="0"/>
              <a:t> </a:t>
            </a:r>
            <a:r>
              <a:rPr lang="en-US" baseline="0" dirty="0" err="1" smtClean="0"/>
              <a:t>ar</a:t>
            </a:r>
            <a:r>
              <a:rPr lang="en-US" baseline="0" dirty="0" smtClean="0"/>
              <a:t> </a:t>
            </a:r>
            <a:r>
              <a:rPr lang="en-US" baseline="0" dirty="0" err="1" smtClean="0"/>
              <a:t>nodokļu</a:t>
            </a:r>
            <a:r>
              <a:rPr lang="en-US" baseline="0" dirty="0" smtClean="0"/>
              <a:t> un </a:t>
            </a:r>
            <a:r>
              <a:rPr lang="en-US" baseline="0" dirty="0" err="1" smtClean="0"/>
              <a:t>valdības</a:t>
            </a:r>
            <a:r>
              <a:rPr lang="en-US" baseline="0" dirty="0" smtClean="0"/>
              <a:t> </a:t>
            </a:r>
            <a:r>
              <a:rPr lang="en-US" baseline="0" dirty="0" err="1" smtClean="0"/>
              <a:t>izdevumu</a:t>
            </a:r>
            <a:r>
              <a:rPr lang="en-US" baseline="0" dirty="0" smtClean="0"/>
              <a:t> </a:t>
            </a:r>
            <a:r>
              <a:rPr lang="en-US" baseline="0" dirty="0" err="1" smtClean="0"/>
              <a:t>politiku</a:t>
            </a:r>
            <a:r>
              <a:rPr lang="en-US" baseline="0" dirty="0" smtClean="0"/>
              <a:t> </a:t>
            </a:r>
            <a:r>
              <a:rPr lang="en-US" baseline="0" dirty="0" err="1" smtClean="0"/>
              <a:t>pārdala</a:t>
            </a:r>
            <a:r>
              <a:rPr lang="en-US" baseline="0" dirty="0" smtClean="0"/>
              <a:t> </a:t>
            </a:r>
            <a:r>
              <a:rPr lang="en-US" baseline="0" dirty="0" err="1" smtClean="0"/>
              <a:t>ap</a:t>
            </a:r>
            <a:r>
              <a:rPr lang="en-US" baseline="0" dirty="0" smtClean="0"/>
              <a:t> 25% no </a:t>
            </a:r>
            <a:r>
              <a:rPr lang="en-US" baseline="0" dirty="0" err="1" smtClean="0"/>
              <a:t>ieņēmumiem</a:t>
            </a:r>
            <a:r>
              <a:rPr lang="en-US" baseline="0" dirty="0" smtClean="0"/>
              <a:t>. </a:t>
            </a:r>
            <a:r>
              <a:rPr lang="en-US" baseline="0" dirty="0" err="1" smtClean="0"/>
              <a:t>Latvijā</a:t>
            </a:r>
            <a:r>
              <a:rPr lang="en-US" baseline="0" dirty="0" smtClean="0"/>
              <a:t> – </a:t>
            </a:r>
            <a:r>
              <a:rPr lang="en-US" baseline="0" dirty="0" err="1" smtClean="0"/>
              <a:t>ap</a:t>
            </a:r>
            <a:r>
              <a:rPr lang="en-US" baseline="0" dirty="0" smtClean="0"/>
              <a:t> 30%, ES </a:t>
            </a:r>
            <a:r>
              <a:rPr lang="en-US" baseline="0" dirty="0" err="1" smtClean="0"/>
              <a:t>valstīs</a:t>
            </a:r>
            <a:r>
              <a:rPr lang="en-US" baseline="0" dirty="0" smtClean="0"/>
              <a:t> </a:t>
            </a:r>
            <a:r>
              <a:rPr lang="en-US" baseline="0" dirty="0" err="1" smtClean="0"/>
              <a:t>vidēji</a:t>
            </a:r>
            <a:r>
              <a:rPr lang="en-US" baseline="0" dirty="0" smtClean="0"/>
              <a:t> – </a:t>
            </a:r>
            <a:r>
              <a:rPr lang="en-US" baseline="0" dirty="0" err="1" smtClean="0"/>
              <a:t>ap</a:t>
            </a:r>
            <a:r>
              <a:rPr lang="en-US" baseline="0" dirty="0" smtClean="0"/>
              <a:t> 40%. </a:t>
            </a:r>
            <a:endParaRPr lang="en-US" dirty="0"/>
          </a:p>
        </p:txBody>
      </p:sp>
      <p:sp>
        <p:nvSpPr>
          <p:cNvPr id="4" name="Slide Number Placeholder 3"/>
          <p:cNvSpPr>
            <a:spLocks noGrp="1"/>
          </p:cNvSpPr>
          <p:nvPr>
            <p:ph type="sldNum" sz="quarter" idx="10"/>
          </p:nvPr>
        </p:nvSpPr>
        <p:spPr/>
        <p:txBody>
          <a:bodyPr/>
          <a:lstStyle/>
          <a:p>
            <a:fld id="{24BC9E48-3CB9-2244-8729-59D7E2F2CC1B}" type="slidenum">
              <a:rPr lang="en-US" smtClean="0"/>
              <a:pPr/>
              <a:t>5</a:t>
            </a:fld>
            <a:endParaRPr lang="en-US"/>
          </a:p>
        </p:txBody>
      </p:sp>
    </p:spTree>
    <p:extLst>
      <p:ext uri="{BB962C8B-B14F-4D97-AF65-F5344CB8AC3E}">
        <p14:creationId xmlns:p14="http://schemas.microsoft.com/office/powerpoint/2010/main" val="287993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IE" sz="1200" b="0" i="0" u="none" strike="noStrike" kern="1200" cap="none" spc="0" normalizeH="0" baseline="0" noProof="0" dirty="0" smtClean="0">
                <a:ln>
                  <a:noFill/>
                </a:ln>
                <a:solidFill>
                  <a:srgbClr val="000000"/>
                </a:solidFill>
                <a:effectLst/>
                <a:uLnTx/>
                <a:uFillTx/>
                <a:latin typeface="Arial" charset="0"/>
                <a:ea typeface="+mn-ea"/>
                <a:cs typeface="+mn-cs"/>
              </a:rPr>
              <a:t>Source: visual communication, chapter 4, title Communication chapter 4, text: communication p.17</a:t>
            </a:r>
          </a:p>
          <a:p>
            <a:endParaRPr lang="en-IE" dirty="0" smtClean="0"/>
          </a:p>
          <a:p>
            <a:endParaRPr lang="en-IE" sz="1200" kern="1200" dirty="0" smtClean="0">
              <a:solidFill>
                <a:schemeClr val="tx1"/>
              </a:solidFill>
              <a:effectLst/>
              <a:latin typeface="Arial" charset="0"/>
              <a:ea typeface="+mn-ea"/>
              <a:cs typeface="+mn-cs"/>
            </a:endParaRPr>
          </a:p>
          <a:p>
            <a:r>
              <a:rPr lang="en-IE" sz="1200" kern="1200" dirty="0" smtClean="0">
                <a:solidFill>
                  <a:schemeClr val="tx1"/>
                </a:solidFill>
                <a:effectLst/>
                <a:latin typeface="Arial" charset="0"/>
                <a:ea typeface="+mn-ea"/>
                <a:cs typeface="+mn-cs"/>
              </a:rPr>
              <a:t>The</a:t>
            </a:r>
            <a:r>
              <a:rPr lang="en-IE" sz="1200" kern="1200" baseline="0" dirty="0" smtClean="0">
                <a:solidFill>
                  <a:schemeClr val="tx1"/>
                </a:solidFill>
                <a:effectLst/>
                <a:latin typeface="Arial" charset="0"/>
                <a:ea typeface="+mn-ea"/>
                <a:cs typeface="+mn-cs"/>
              </a:rPr>
              <a:t> </a:t>
            </a:r>
            <a:r>
              <a:rPr lang="en-IE" sz="1200" kern="1200" dirty="0" smtClean="0">
                <a:solidFill>
                  <a:schemeClr val="tx1"/>
                </a:solidFill>
                <a:effectLst/>
                <a:latin typeface="Arial" charset="0"/>
                <a:ea typeface="+mn-ea"/>
                <a:cs typeface="+mn-cs"/>
              </a:rPr>
              <a:t>Commission has critically examined where savings can be made without undermining the added value of EU programmes. As part of this effort, the Commission proposes that the budget allocation to the Common Agricultural Policy and Cohesion Policy be moderately reduced to reflect the new context and to free up resources for other activities. The modernisation of these policies will allow them to continue to deliver on their core objectives while also contributing to new priorities. For example, Cohesion Policy will have an increasingly important role to play in supporting structural reform and the integration of migrants.</a:t>
            </a:r>
          </a:p>
          <a:p>
            <a:r>
              <a:rPr lang="en-IE" sz="1200" kern="1200" dirty="0" smtClean="0">
                <a:solidFill>
                  <a:schemeClr val="tx1"/>
                </a:solidFill>
                <a:effectLst/>
                <a:latin typeface="Arial" charset="0"/>
                <a:ea typeface="+mn-ea"/>
                <a:cs typeface="+mn-cs"/>
              </a:rPr>
              <a:t>The result of these changes will be a rebalancing of the budget and an increasing focus on the areas where the European added value is highest.</a:t>
            </a:r>
          </a:p>
          <a:p>
            <a:endParaRPr lang="en-IE" dirty="0" smtClean="0"/>
          </a:p>
          <a:p>
            <a:endParaRPr lang="en-I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29516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83">
              <a:defRPr/>
            </a:pPr>
            <a:endParaRPr lang="en-IE"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313611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83">
              <a:defRPr/>
            </a:pPr>
            <a:endParaRPr lang="en-IE"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8938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83">
              <a:defRPr/>
            </a:pPr>
            <a:endParaRPr lang="en-IE" baseline="0"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15004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840" indent="-174840">
              <a:buFont typeface="Arial" panose="020B0604020202020204" pitchFamily="34" charset="0"/>
              <a:buChar char="•"/>
              <a:defRPr/>
            </a:pPr>
            <a:endParaRPr lang="en-GB" dirty="0"/>
          </a:p>
          <a:p>
            <a:pPr>
              <a:defRPr/>
            </a:pPr>
            <a:endParaRPr lang="en-US" dirty="0" smtClean="0">
              <a:solidFill>
                <a:srgbClr val="C00000"/>
              </a:solidFill>
            </a:endParaRPr>
          </a:p>
          <a:p>
            <a:pPr defTabSz="932483">
              <a:defRPr/>
            </a:pPr>
            <a:endParaRPr lang="en-IE" baseline="0"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67389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K">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841772"/>
            <a:ext cx="6858000" cy="1790700"/>
          </a:xfrm>
        </p:spPr>
        <p:txBody>
          <a:bodyPr anchor="b"/>
          <a:lstStyle>
            <a:lvl1pPr algn="ctr">
              <a:defRPr sz="4500"/>
            </a:lvl1pPr>
          </a:lstStyle>
          <a:p>
            <a:r>
              <a:rPr lang="lv-LV" smtClean="0"/>
              <a:t>Rediģēt šablona virsraksta stilu</a:t>
            </a:r>
            <a:endParaRPr lang="lv-LV"/>
          </a:p>
        </p:txBody>
      </p:sp>
      <p:sp>
        <p:nvSpPr>
          <p:cNvPr id="3" name="Apakšvirsrakst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smtClean="0"/>
              <a:t>Rediģēt šablona apakšvirsraksta stilu</a:t>
            </a:r>
            <a:endParaRPr lang="lv-LV"/>
          </a:p>
        </p:txBody>
      </p:sp>
      <p:pic>
        <p:nvPicPr>
          <p:cNvPr id="11" name="Attēls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2167" y="4493763"/>
            <a:ext cx="2068517" cy="489176"/>
          </a:xfrm>
          <a:prstGeom prst="rect">
            <a:avLst/>
          </a:prstGeom>
        </p:spPr>
      </p:pic>
      <p:pic>
        <p:nvPicPr>
          <p:cNvPr id="5" name="Attēls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0353" y="4640485"/>
            <a:ext cx="778527" cy="398240"/>
          </a:xfrm>
          <a:prstGeom prst="rect">
            <a:avLst/>
          </a:prstGeom>
        </p:spPr>
      </p:pic>
      <p:sp>
        <p:nvSpPr>
          <p:cNvPr id="6" name="Teksta vietturis 5"/>
          <p:cNvSpPr txBox="1">
            <a:spLocks/>
          </p:cNvSpPr>
          <p:nvPr userDrawn="1"/>
        </p:nvSpPr>
        <p:spPr>
          <a:xfrm>
            <a:off x="2938463" y="4708923"/>
            <a:ext cx="2571750" cy="32980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lv-LV" sz="1400" dirty="0" smtClean="0">
                <a:solidFill>
                  <a:schemeClr val="bg1">
                    <a:lumMod val="50000"/>
                  </a:schemeClr>
                </a:solidFill>
              </a:rPr>
              <a:t>Mārtiņš Zemītis, 2018</a:t>
            </a:r>
            <a:endParaRPr lang="lv-LV" sz="1400" dirty="0">
              <a:solidFill>
                <a:schemeClr val="bg1">
                  <a:lumMod val="50000"/>
                </a:schemeClr>
              </a:solidFill>
            </a:endParaRPr>
          </a:p>
        </p:txBody>
      </p:sp>
    </p:spTree>
    <p:extLst>
      <p:ext uri="{BB962C8B-B14F-4D97-AF65-F5344CB8AC3E}">
        <p14:creationId xmlns:p14="http://schemas.microsoft.com/office/powerpoint/2010/main" val="42680050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Tree>
    <p:extLst>
      <p:ext uri="{BB962C8B-B14F-4D97-AF65-F5344CB8AC3E}">
        <p14:creationId xmlns:p14="http://schemas.microsoft.com/office/powerpoint/2010/main" val="3714728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4608910"/>
            <a:ext cx="2243137" cy="447675"/>
          </a:xfrm>
          <a:prstGeom prst="rect">
            <a:avLst/>
          </a:prstGeom>
          <a:noFill/>
          <a:ln w="9525">
            <a:noFill/>
            <a:miter lim="800000"/>
            <a:headEnd/>
            <a:tailEnd/>
          </a:ln>
        </p:spPr>
      </p:pic>
    </p:spTree>
    <p:extLst>
      <p:ext uri="{BB962C8B-B14F-4D97-AF65-F5344CB8AC3E}">
        <p14:creationId xmlns:p14="http://schemas.microsoft.com/office/powerpoint/2010/main" val="4210255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4683919"/>
            <a:ext cx="2133600" cy="357188"/>
          </a:xfrm>
          <a:prstGeom prst="rect">
            <a:avLst/>
          </a:prstGeom>
          <a:ln/>
        </p:spPr>
        <p:txBody>
          <a:bodyPr lIns="68580" tIns="34290" rIns="68580" bIns="34290"/>
          <a:lstStyle>
            <a:lvl1pPr>
              <a:defRPr/>
            </a:lvl1pPr>
          </a:lstStyle>
          <a:p>
            <a:pPr>
              <a:defRPr/>
            </a:pPr>
            <a:endParaRPr lang="en-GB"/>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lIns="68580" tIns="34290" rIns="68580" bIns="34290"/>
          <a:lstStyle>
            <a:lvl1pPr>
              <a:defRPr/>
            </a:lvl1pPr>
          </a:lstStyle>
          <a:p>
            <a:pPr>
              <a:defRPr/>
            </a:pPr>
            <a:endParaRPr lang="en-GB"/>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lIns="68580" tIns="34290" rIns="68580" bIns="34290"/>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494671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9" name="Taisnstūris 8"/>
          <p:cNvSpPr/>
          <p:nvPr userDrawn="1"/>
        </p:nvSpPr>
        <p:spPr>
          <a:xfrm>
            <a:off x="0" y="4258491"/>
            <a:ext cx="9144000" cy="162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525815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4" r:id="rId4"/>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Attēls 2"/>
          <p:cNvPicPr>
            <a:picLocks noChangeAspect="1"/>
          </p:cNvPicPr>
          <p:nvPr/>
        </p:nvPicPr>
        <p:blipFill rotWithShape="1">
          <a:blip r:embed="rId2" cstate="screen">
            <a:extLst>
              <a:ext uri="{28A0092B-C50C-407E-A947-70E740481C1C}">
                <a14:useLocalDpi xmlns:a14="http://schemas.microsoft.com/office/drawing/2010/main"/>
              </a:ext>
            </a:extLst>
          </a:blip>
          <a:srcRect l="10342"/>
          <a:stretch/>
        </p:blipFill>
        <p:spPr>
          <a:xfrm>
            <a:off x="0" y="0"/>
            <a:ext cx="9144000" cy="4306466"/>
          </a:xfrm>
          <a:prstGeom prst="rect">
            <a:avLst/>
          </a:prstGeom>
        </p:spPr>
      </p:pic>
      <p:sp>
        <p:nvSpPr>
          <p:cNvPr id="5" name="TextBox 4"/>
          <p:cNvSpPr txBox="1"/>
          <p:nvPr/>
        </p:nvSpPr>
        <p:spPr>
          <a:xfrm>
            <a:off x="0" y="4370923"/>
            <a:ext cx="9144000" cy="754053"/>
          </a:xfrm>
          <a:prstGeom prst="rect">
            <a:avLst/>
          </a:prstGeom>
          <a:noFill/>
        </p:spPr>
        <p:txBody>
          <a:bodyPr wrap="square" rtlCol="0">
            <a:spAutoFit/>
          </a:bodyPr>
          <a:lstStyle/>
          <a:p>
            <a:r>
              <a:rPr lang="en-US" sz="2500" b="1" dirty="0" smtClean="0">
                <a:solidFill>
                  <a:srgbClr val="FF0000"/>
                </a:solidFill>
                <a:effectLst>
                  <a:outerShdw blurRad="38100" dist="38100" dir="2700000" algn="tl">
                    <a:srgbClr val="000000">
                      <a:alpha val="43137"/>
                    </a:srgbClr>
                  </a:outerShdw>
                </a:effectLst>
              </a:rPr>
              <a:t>M</a:t>
            </a:r>
            <a:r>
              <a:rPr lang="lv-LV" sz="2500" b="1" dirty="0" err="1" smtClean="0">
                <a:solidFill>
                  <a:srgbClr val="FF0000"/>
                </a:solidFill>
                <a:effectLst>
                  <a:outerShdw blurRad="38100" dist="38100" dir="2700000" algn="tl">
                    <a:srgbClr val="000000">
                      <a:alpha val="43137"/>
                    </a:srgbClr>
                  </a:outerShdw>
                </a:effectLst>
              </a:rPr>
              <a:t>ārtiņš</a:t>
            </a:r>
            <a:r>
              <a:rPr lang="lv-LV" sz="2500" b="1" dirty="0" smtClean="0">
                <a:solidFill>
                  <a:srgbClr val="FF0000"/>
                </a:solidFill>
                <a:effectLst>
                  <a:outerShdw blurRad="38100" dist="38100" dir="2700000" algn="tl">
                    <a:srgbClr val="000000">
                      <a:alpha val="43137"/>
                    </a:srgbClr>
                  </a:outerShdw>
                </a:effectLst>
              </a:rPr>
              <a:t> Zemītis</a:t>
            </a:r>
          </a:p>
          <a:p>
            <a:r>
              <a:rPr lang="lv-LV" b="1" dirty="0" smtClean="0">
                <a:solidFill>
                  <a:srgbClr val="FF0000"/>
                </a:solidFill>
                <a:effectLst>
                  <a:outerShdw blurRad="38100" dist="38100" dir="2700000" algn="tl">
                    <a:srgbClr val="000000">
                      <a:alpha val="43137"/>
                    </a:srgbClr>
                  </a:outerShdw>
                </a:effectLst>
              </a:rPr>
              <a:t>Eiropas Komisijas pārstāvniecības Latvijā ekonomists</a:t>
            </a:r>
            <a:endParaRPr lang="en-GB"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711200" y="158992"/>
            <a:ext cx="7890472" cy="1323439"/>
          </a:xfrm>
          <a:prstGeom prst="rect">
            <a:avLst/>
          </a:prstGeom>
          <a:noFill/>
        </p:spPr>
        <p:txBody>
          <a:bodyPr wrap="square" rtlCol="0">
            <a:spAutoFit/>
          </a:bodyPr>
          <a:lstStyle/>
          <a:p>
            <a:pPr algn="ctr"/>
            <a:r>
              <a:rPr lang="lv-LV" sz="4000" b="1" dirty="0" smtClean="0">
                <a:solidFill>
                  <a:srgbClr val="FF0000"/>
                </a:solidFill>
                <a:effectLst>
                  <a:outerShdw blurRad="38100" dist="38100" dir="2700000" algn="tl">
                    <a:srgbClr val="000000">
                      <a:alpha val="43137"/>
                    </a:srgbClr>
                  </a:outerShdw>
                </a:effectLst>
                <a:cs typeface="Arial" panose="020B0604020202020204" pitchFamily="34" charset="0"/>
              </a:rPr>
              <a:t>Eiropas nauda Latvijā</a:t>
            </a:r>
          </a:p>
          <a:p>
            <a:pPr algn="ctr"/>
            <a:r>
              <a:rPr lang="lv-LV" sz="4000" b="1" dirty="0" smtClean="0">
                <a:solidFill>
                  <a:srgbClr val="FF0000"/>
                </a:solidFill>
                <a:effectLst>
                  <a:outerShdw blurRad="38100" dist="38100" dir="2700000" algn="tl">
                    <a:srgbClr val="000000">
                      <a:alpha val="43137"/>
                    </a:srgbClr>
                  </a:outerShdw>
                </a:effectLst>
                <a:cs typeface="Arial" panose="020B0604020202020204" pitchFamily="34" charset="0"/>
              </a:rPr>
              <a:t>2021-2027</a:t>
            </a:r>
            <a:endParaRPr lang="en-GB" sz="4000" b="1" dirty="0">
              <a:solidFill>
                <a:srgbClr val="FF000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552738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17" y="375046"/>
            <a:ext cx="7886700" cy="994172"/>
          </a:xfrm>
        </p:spPr>
        <p:txBody>
          <a:bodyPr>
            <a:normAutofit fontScale="90000"/>
          </a:bodyPr>
          <a:lstStyle/>
          <a:p>
            <a:r>
              <a:rPr lang="lv-LV" sz="3600" b="1" dirty="0">
                <a:solidFill>
                  <a:srgbClr val="20AA63"/>
                </a:solidFill>
                <a:latin typeface="+mn-lt"/>
              </a:rPr>
              <a:t>I</a:t>
            </a:r>
            <a:r>
              <a:rPr lang="lv-LV" sz="3600" b="1" dirty="0" smtClean="0">
                <a:solidFill>
                  <a:srgbClr val="20AA63"/>
                </a:solidFill>
                <a:latin typeface="+mn-lt"/>
              </a:rPr>
              <a:t>nvestīcijas Latvijā</a:t>
            </a:r>
            <a:r>
              <a:rPr lang="lv-LV" sz="3600" b="1" dirty="0">
                <a:solidFill>
                  <a:srgbClr val="20AA63"/>
                </a:solidFill>
                <a:latin typeface="+mn-lt"/>
              </a:rPr>
              <a:t> </a:t>
            </a:r>
            <a:r>
              <a:rPr lang="lv-LV" sz="3600" b="1" dirty="0" smtClean="0">
                <a:solidFill>
                  <a:srgbClr val="20AA63"/>
                </a:solidFill>
                <a:latin typeface="+mn-lt"/>
              </a:rPr>
              <a:t>ļoti </a:t>
            </a:r>
            <a:r>
              <a:rPr lang="lv-LV" sz="3600" b="1" dirty="0">
                <a:solidFill>
                  <a:srgbClr val="20AA63"/>
                </a:solidFill>
                <a:latin typeface="+mn-lt"/>
              </a:rPr>
              <a:t>saistītas ar </a:t>
            </a:r>
            <a:r>
              <a:rPr lang="lv-LV" sz="3600" b="1" dirty="0" smtClean="0">
                <a:solidFill>
                  <a:srgbClr val="20AA63"/>
                </a:solidFill>
                <a:latin typeface="+mn-lt"/>
              </a:rPr>
              <a:t/>
            </a:r>
            <a:br>
              <a:rPr lang="lv-LV" sz="3600" b="1" dirty="0" smtClean="0">
                <a:solidFill>
                  <a:srgbClr val="20AA63"/>
                </a:solidFill>
                <a:latin typeface="+mn-lt"/>
              </a:rPr>
            </a:br>
            <a:r>
              <a:rPr lang="lv-LV" sz="3600" b="1" dirty="0" smtClean="0">
                <a:solidFill>
                  <a:srgbClr val="20AA63"/>
                </a:solidFill>
                <a:latin typeface="+mn-lt"/>
              </a:rPr>
              <a:t>ES </a:t>
            </a:r>
            <a:r>
              <a:rPr lang="lv-LV" sz="3600" b="1" dirty="0">
                <a:solidFill>
                  <a:srgbClr val="20AA63"/>
                </a:solidFill>
                <a:latin typeface="+mn-lt"/>
              </a:rPr>
              <a:t>fondiem</a:t>
            </a:r>
            <a:r>
              <a:rPr lang="en-US" sz="3600" b="1" dirty="0">
                <a:solidFill>
                  <a:srgbClr val="20AA63"/>
                </a:solidFill>
                <a:effectLst>
                  <a:outerShdw blurRad="38100" dist="38100" dir="2700000" algn="tl">
                    <a:srgbClr val="000000">
                      <a:alpha val="43137"/>
                    </a:srgbClr>
                  </a:outerShdw>
                </a:effectLst>
              </a:rPr>
              <a:t/>
            </a:r>
            <a:br>
              <a:rPr lang="en-US" sz="3600" b="1" dirty="0">
                <a:solidFill>
                  <a:srgbClr val="20AA63"/>
                </a:solidFill>
                <a:effectLst>
                  <a:outerShdw blurRad="38100" dist="38100" dir="2700000" algn="tl">
                    <a:srgbClr val="000000">
                      <a:alpha val="43137"/>
                    </a:srgbClr>
                  </a:outerShdw>
                </a:effectLst>
              </a:rPr>
            </a:br>
            <a:endParaRPr lang="en-GB" dirty="0"/>
          </a:p>
        </p:txBody>
      </p:sp>
      <p:sp>
        <p:nvSpPr>
          <p:cNvPr id="3" name="Content Placeholder 2"/>
          <p:cNvSpPr>
            <a:spLocks noGrp="1"/>
          </p:cNvSpPr>
          <p:nvPr>
            <p:ph idx="1"/>
          </p:nvPr>
        </p:nvSpPr>
        <p:spPr/>
        <p:txBody>
          <a:bodyPr>
            <a:normAutofit fontScale="92500"/>
          </a:bodyPr>
          <a:lstStyle/>
          <a:p>
            <a:pPr marL="342900" indent="-342900" algn="just" defTabSz="685783">
              <a:spcBef>
                <a:spcPts val="600"/>
              </a:spcBef>
              <a:spcAft>
                <a:spcPts val="1200"/>
              </a:spcAft>
              <a:buClr>
                <a:srgbClr val="20AA63"/>
              </a:buClr>
              <a:tabLst>
                <a:tab pos="5208588" algn="l"/>
                <a:tab pos="5473700" algn="l"/>
              </a:tabLst>
            </a:pPr>
            <a:endParaRPr lang="lv-LV" sz="2000" dirty="0" smtClean="0">
              <a:latin typeface="EC Square Sans Pro" panose="020B0506040000020004" pitchFamily="34" charset="0"/>
              <a:ea typeface="Calibri" panose="020F0502020204030204" pitchFamily="34" charset="0"/>
              <a:cs typeface="Times New Roman" panose="02020603050405020304" pitchFamily="18" charset="0"/>
            </a:endParaRPr>
          </a:p>
          <a:p>
            <a:pPr marL="342900" indent="-342900" algn="just" defTabSz="685783">
              <a:spcBef>
                <a:spcPts val="600"/>
              </a:spcBef>
              <a:spcAft>
                <a:spcPts val="1200"/>
              </a:spcAft>
              <a:buClr>
                <a:srgbClr val="20AA63"/>
              </a:buClr>
              <a:tabLst>
                <a:tab pos="5208588" algn="l"/>
                <a:tab pos="5473700" algn="l"/>
              </a:tabLst>
            </a:pPr>
            <a:r>
              <a:rPr lang="en-IE" sz="3000" dirty="0" smtClean="0">
                <a:latin typeface="EC Square Sans Pro" panose="020B0506040000020004" pitchFamily="34" charset="0"/>
                <a:ea typeface="Calibri" panose="020F0502020204030204" pitchFamily="34" charset="0"/>
                <a:cs typeface="Times New Roman" panose="02020603050405020304" pitchFamily="18" charset="0"/>
              </a:rPr>
              <a:t>2014</a:t>
            </a:r>
            <a:r>
              <a:rPr lang="lv-LV" sz="3000" dirty="0" smtClean="0">
                <a:latin typeface="EC Square Sans Pro" panose="020B0506040000020004" pitchFamily="34" charset="0"/>
                <a:ea typeface="Calibri" panose="020F0502020204030204" pitchFamily="34" charset="0"/>
                <a:cs typeface="Times New Roman" panose="02020603050405020304" pitchFamily="18" charset="0"/>
              </a:rPr>
              <a:t>.</a:t>
            </a:r>
            <a:r>
              <a:rPr lang="en-IE" sz="3000" dirty="0" smtClean="0">
                <a:latin typeface="EC Square Sans Pro" panose="020B0506040000020004" pitchFamily="34" charset="0"/>
                <a:ea typeface="Calibri" panose="020F0502020204030204" pitchFamily="34" charset="0"/>
                <a:cs typeface="Times New Roman" panose="02020603050405020304" pitchFamily="18" charset="0"/>
              </a:rPr>
              <a:t>-2020 </a:t>
            </a:r>
            <a:r>
              <a:rPr lang="lv-LV" sz="3000" dirty="0" smtClean="0">
                <a:latin typeface="EC Square Sans Pro" panose="020B0506040000020004" pitchFamily="34" charset="0"/>
                <a:ea typeface="Calibri" panose="020F0502020204030204" pitchFamily="34" charset="0"/>
                <a:cs typeface="Times New Roman" panose="02020603050405020304" pitchFamily="18" charset="0"/>
              </a:rPr>
              <a:t>. gada ES fondu investīciju ietekme 	 </a:t>
            </a:r>
            <a:r>
              <a:rPr lang="en-IE" sz="3000" b="1" dirty="0" smtClean="0">
                <a:solidFill>
                  <a:srgbClr val="20AA63"/>
                </a:solidFill>
                <a:latin typeface="EC Square Sans Pro" panose="020B0506040000020004" pitchFamily="34" charset="0"/>
                <a:ea typeface="Calibri" panose="020F0502020204030204" pitchFamily="34" charset="0"/>
                <a:cs typeface="Times New Roman" panose="02020603050405020304" pitchFamily="18" charset="0"/>
              </a:rPr>
              <a:t>+2.7 </a:t>
            </a:r>
            <a:r>
              <a:rPr lang="en-IE" sz="3000" b="1" dirty="0">
                <a:solidFill>
                  <a:srgbClr val="20AA63"/>
                </a:solidFill>
                <a:latin typeface="EC Square Sans Pro" panose="020B0506040000020004" pitchFamily="34" charset="0"/>
                <a:ea typeface="Calibri" panose="020F0502020204030204" pitchFamily="34" charset="0"/>
                <a:cs typeface="Times New Roman" panose="02020603050405020304" pitchFamily="18" charset="0"/>
              </a:rPr>
              <a:t>% </a:t>
            </a:r>
            <a:r>
              <a:rPr lang="lv-LV" sz="3000" b="1" dirty="0" smtClean="0">
                <a:solidFill>
                  <a:srgbClr val="20AA63"/>
                </a:solidFill>
                <a:latin typeface="EC Square Sans Pro" panose="020B0506040000020004" pitchFamily="34" charset="0"/>
                <a:ea typeface="Calibri" panose="020F0502020204030204" pitchFamily="34" charset="0"/>
                <a:cs typeface="Times New Roman" panose="02020603050405020304" pitchFamily="18" charset="0"/>
              </a:rPr>
              <a:t>no IKP</a:t>
            </a:r>
            <a:endParaRPr lang="lv-LV" sz="3000" dirty="0" smtClean="0">
              <a:latin typeface="EC Square Sans Pro" panose="020B0506040000020004" pitchFamily="34" charset="0"/>
              <a:ea typeface="Calibri" panose="020F0502020204030204" pitchFamily="34" charset="0"/>
              <a:cs typeface="Times New Roman" panose="02020603050405020304" pitchFamily="18" charset="0"/>
            </a:endParaRPr>
          </a:p>
          <a:p>
            <a:pPr marL="342900" lvl="0" indent="-342900" algn="just" defTabSz="685783">
              <a:spcBef>
                <a:spcPts val="600"/>
              </a:spcBef>
              <a:spcAft>
                <a:spcPts val="1200"/>
              </a:spcAft>
              <a:buClr>
                <a:srgbClr val="20AA63"/>
              </a:buClr>
              <a:tabLst>
                <a:tab pos="5208588" algn="l"/>
                <a:tab pos="5473700" algn="l"/>
              </a:tabLst>
            </a:pPr>
            <a:r>
              <a:rPr lang="lv-LV" sz="3000" dirty="0" smtClean="0">
                <a:latin typeface="EC Square Sans Pro" panose="020B0506040000020004" pitchFamily="34" charset="0"/>
                <a:ea typeface="Calibri" panose="020F0502020204030204" pitchFamily="34" charset="0"/>
                <a:cs typeface="Times New Roman" panose="02020603050405020304" pitchFamily="18" charset="0"/>
              </a:rPr>
              <a:t>ES fondu daļa publiskajās investīcijās ~</a:t>
            </a:r>
            <a:r>
              <a:rPr lang="en-IE" sz="3000" b="1" dirty="0" smtClean="0">
                <a:solidFill>
                  <a:srgbClr val="20AA63"/>
                </a:solidFill>
                <a:latin typeface="EC Square Sans Pro" panose="020B0506040000020004" pitchFamily="34" charset="0"/>
                <a:ea typeface="Calibri" panose="020F0502020204030204" pitchFamily="34" charset="0"/>
                <a:cs typeface="Times New Roman" panose="02020603050405020304" pitchFamily="18" charset="0"/>
              </a:rPr>
              <a:t>60% </a:t>
            </a:r>
            <a:r>
              <a:rPr lang="en-IE" sz="3000" b="1" dirty="0">
                <a:solidFill>
                  <a:srgbClr val="20AA63"/>
                </a:solidFill>
                <a:latin typeface="EC Square Sans Pro" panose="020B0506040000020004" pitchFamily="34" charset="0"/>
                <a:ea typeface="Calibri" panose="020F0502020204030204" pitchFamily="34" charset="0"/>
                <a:cs typeface="Times New Roman" panose="02020603050405020304" pitchFamily="18" charset="0"/>
              </a:rPr>
              <a:t>(2015-2017</a:t>
            </a:r>
            <a:r>
              <a:rPr lang="en-IE" sz="3000" b="1" dirty="0" smtClean="0">
                <a:solidFill>
                  <a:srgbClr val="20AA63"/>
                </a:solidFill>
                <a:latin typeface="EC Square Sans Pro" panose="020B0506040000020004" pitchFamily="34" charset="0"/>
                <a:ea typeface="Calibri" panose="020F0502020204030204" pitchFamily="34" charset="0"/>
                <a:cs typeface="Times New Roman" panose="02020603050405020304" pitchFamily="18" charset="0"/>
              </a:rPr>
              <a:t>)</a:t>
            </a:r>
            <a:endParaRPr lang="en-IE" sz="3000" b="1" dirty="0">
              <a:solidFill>
                <a:srgbClr val="20AA63"/>
              </a:solidFill>
              <a:latin typeface="EC Square Sans Pro" panose="020B0506040000020004" pitchFamily="34" charset="0"/>
              <a:ea typeface="Calibri" panose="020F0502020204030204" pitchFamily="34" charset="0"/>
              <a:cs typeface="Times New Roman" panose="02020603050405020304" pitchFamily="18" charset="0"/>
            </a:endParaRPr>
          </a:p>
          <a:p>
            <a:pPr marL="342900" lvl="1" indent="0" algn="just" defTabSz="685783" fontAlgn="auto">
              <a:spcBef>
                <a:spcPts val="600"/>
              </a:spcBef>
              <a:spcAft>
                <a:spcPts val="1200"/>
              </a:spcAft>
              <a:buClr>
                <a:srgbClr val="20AA63"/>
              </a:buClr>
              <a:buNone/>
              <a:tabLst>
                <a:tab pos="5208588" algn="l"/>
                <a:tab pos="5738813" algn="l"/>
              </a:tabLst>
            </a:pPr>
            <a:endParaRPr lang="en-GB" dirty="0"/>
          </a:p>
        </p:txBody>
      </p:sp>
    </p:spTree>
    <p:extLst>
      <p:ext uri="{BB962C8B-B14F-4D97-AF65-F5344CB8AC3E}">
        <p14:creationId xmlns:p14="http://schemas.microsoft.com/office/powerpoint/2010/main" val="2981268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Autofit/>
          </a:bodyPr>
          <a:lstStyle/>
          <a:p>
            <a:r>
              <a:rPr lang="lv-LV" sz="3500" b="1" dirty="0">
                <a:solidFill>
                  <a:srgbClr val="20AA63"/>
                </a:solidFill>
                <a:latin typeface="+mn-lt"/>
              </a:rPr>
              <a:t>ES fondu salīdzinājums "uz galviņu</a:t>
            </a:r>
            <a:r>
              <a:rPr lang="lv-LV" sz="3500" b="1" dirty="0" smtClean="0">
                <a:solidFill>
                  <a:srgbClr val="20AA63"/>
                </a:solidFill>
                <a:latin typeface="+mn-lt"/>
              </a:rPr>
              <a:t>"</a:t>
            </a:r>
            <a:endParaRPr lang="en-GB" sz="3500" b="1"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84" y="396664"/>
            <a:ext cx="8806216" cy="451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527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dget-may2018-tailored-approach-regional-needs_en.pdf - Mozilla Firefox"/>
          <p:cNvPicPr>
            <a:picLocks noChangeAspect="1"/>
          </p:cNvPicPr>
          <p:nvPr/>
        </p:nvPicPr>
        <p:blipFill rotWithShape="1">
          <a:blip r:embed="rId2">
            <a:extLst>
              <a:ext uri="{28A0092B-C50C-407E-A947-70E740481C1C}">
                <a14:useLocalDpi xmlns:a14="http://schemas.microsoft.com/office/drawing/2010/main" val="0"/>
              </a:ext>
            </a:extLst>
          </a:blip>
          <a:srcRect l="31177" t="12794" r="32059" b="6208"/>
          <a:stretch/>
        </p:blipFill>
        <p:spPr>
          <a:xfrm>
            <a:off x="4301399" y="747604"/>
            <a:ext cx="4842601" cy="4364567"/>
          </a:xfrm>
          <a:prstGeom prst="rect">
            <a:avLst/>
          </a:prstGeom>
        </p:spPr>
      </p:pic>
      <p:sp>
        <p:nvSpPr>
          <p:cNvPr id="3" name="Title 1"/>
          <p:cNvSpPr txBox="1">
            <a:spLocks/>
          </p:cNvSpPr>
          <p:nvPr/>
        </p:nvSpPr>
        <p:spPr>
          <a:xfrm>
            <a:off x="722489" y="99252"/>
            <a:ext cx="3183468" cy="1477328"/>
          </a:xfrm>
          <a:prstGeom prst="rect">
            <a:avLst/>
          </a:prstGeom>
        </p:spPr>
        <p:txBody>
          <a:bodyPr wrap="square">
            <a:spAutoFit/>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lv-LV" dirty="0" smtClean="0">
                <a:solidFill>
                  <a:srgbClr val="20AA63"/>
                </a:solidFill>
                <a:latin typeface="+mn-lt"/>
              </a:rPr>
              <a:t>Latvijas dzīves līmenis 67% </a:t>
            </a:r>
          </a:p>
          <a:p>
            <a:pPr marL="0" indent="0"/>
            <a:r>
              <a:rPr lang="lv-LV" dirty="0" smtClean="0">
                <a:solidFill>
                  <a:srgbClr val="20AA63"/>
                </a:solidFill>
                <a:latin typeface="+mn-lt"/>
              </a:rPr>
              <a:t>no ES vidējā (2017)</a:t>
            </a:r>
            <a:endParaRPr lang="en-GB" spc="-50" dirty="0">
              <a:solidFill>
                <a:srgbClr val="20AA63"/>
              </a:solidFill>
              <a:latin typeface="+mn-lt"/>
            </a:endParaRPr>
          </a:p>
        </p:txBody>
      </p:sp>
      <p:sp>
        <p:nvSpPr>
          <p:cNvPr id="5" name="TextBox 4"/>
          <p:cNvSpPr txBox="1"/>
          <p:nvPr/>
        </p:nvSpPr>
        <p:spPr>
          <a:xfrm>
            <a:off x="880533" y="2619022"/>
            <a:ext cx="3160889" cy="1323439"/>
          </a:xfrm>
          <a:prstGeom prst="rect">
            <a:avLst/>
          </a:prstGeom>
          <a:noFill/>
        </p:spPr>
        <p:txBody>
          <a:bodyPr wrap="square" rtlCol="0">
            <a:spAutoFit/>
          </a:bodyPr>
          <a:lstStyle/>
          <a:p>
            <a:r>
              <a:rPr lang="lv-LV" sz="2000" b="1" dirty="0">
                <a:solidFill>
                  <a:srgbClr val="20AA63"/>
                </a:solidFill>
              </a:rPr>
              <a:t>ES līdzfinansējums 40-70%</a:t>
            </a:r>
            <a:endParaRPr lang="en-GB" sz="2000" b="1" dirty="0">
              <a:solidFill>
                <a:srgbClr val="20AA63"/>
              </a:solidFill>
            </a:endParaRPr>
          </a:p>
          <a:p>
            <a:endParaRPr lang="lv-LV" sz="2000" b="1" dirty="0" smtClean="0">
              <a:solidFill>
                <a:srgbClr val="20AA63"/>
              </a:solidFill>
            </a:endParaRPr>
          </a:p>
          <a:p>
            <a:r>
              <a:rPr lang="lv-LV" sz="2000" b="1" dirty="0" smtClean="0">
                <a:solidFill>
                  <a:srgbClr val="20AA63"/>
                </a:solidFill>
              </a:rPr>
              <a:t>Latvijai – 70%,</a:t>
            </a:r>
          </a:p>
          <a:p>
            <a:r>
              <a:rPr lang="lv-LV" sz="2000" b="1" dirty="0" smtClean="0">
                <a:solidFill>
                  <a:srgbClr val="20AA63"/>
                </a:solidFill>
              </a:rPr>
              <a:t>Lietuvai un Igaunijai – 55%</a:t>
            </a:r>
            <a:endParaRPr lang="en-GB" sz="2000" b="1" dirty="0">
              <a:solidFill>
                <a:srgbClr val="20AA63"/>
              </a:solidFill>
            </a:endParaRPr>
          </a:p>
        </p:txBody>
      </p:sp>
    </p:spTree>
    <p:extLst>
      <p:ext uri="{BB962C8B-B14F-4D97-AF65-F5344CB8AC3E}">
        <p14:creationId xmlns:p14="http://schemas.microsoft.com/office/powerpoint/2010/main" val="3661191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598427" y="468819"/>
            <a:ext cx="7255747" cy="486054"/>
          </a:xfrm>
        </p:spPr>
        <p:txBody>
          <a:bodyPr>
            <a:noAutofit/>
          </a:bodyPr>
          <a:lstStyle/>
          <a:p>
            <a:pPr algn="ctr"/>
            <a:r>
              <a:rPr lang="lv-LV" sz="3000" b="1" dirty="0">
                <a:solidFill>
                  <a:srgbClr val="20AA63"/>
                </a:solidFill>
                <a:latin typeface="+mn-lt"/>
              </a:rPr>
              <a:t>Ar ieguldījumiem saistītās problēmas Latvijā</a:t>
            </a:r>
            <a:endParaRPr lang="en-GB" sz="3000" b="1" dirty="0">
              <a:solidFill>
                <a:srgbClr val="20AA63"/>
              </a:solidFill>
              <a:latin typeface="+mn-lt"/>
            </a:endParaRPr>
          </a:p>
        </p:txBody>
      </p:sp>
      <p:sp>
        <p:nvSpPr>
          <p:cNvPr id="11" name="TextBox 10"/>
          <p:cNvSpPr txBox="1"/>
          <p:nvPr/>
        </p:nvSpPr>
        <p:spPr>
          <a:xfrm>
            <a:off x="683568" y="1206970"/>
            <a:ext cx="7452828" cy="3110852"/>
          </a:xfrm>
          <a:prstGeom prst="rect">
            <a:avLst/>
          </a:prstGeom>
          <a:noFill/>
        </p:spPr>
        <p:txBody>
          <a:bodyPr wrap="square" lIns="68580" tIns="34290" rIns="68580" bIns="34290" rtlCol="0">
            <a:spAutoFit/>
          </a:bodyPr>
          <a:lstStyle/>
          <a:p>
            <a:pPr marL="285750" indent="-285750"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Darbspējas vecuma iedzīvotāju skaits</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samazinās</a:t>
            </a:r>
            <a:endParaRPr lang="en-IE" sz="2000" dirty="0">
              <a:solidFill>
                <a:srgbClr val="333333"/>
              </a:solidFill>
              <a:ea typeface="Calibri" panose="020F0502020204030204" pitchFamily="34" charset="0"/>
              <a:cs typeface="Times New Roman" panose="02020603050405020304" pitchFamily="18" charset="0"/>
            </a:endParaRPr>
          </a:p>
          <a:p>
            <a:pPr marL="285750" indent="-285750"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Palielinās darbaspēka un prasmju trūkums</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bet līdzdalība</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pieaugušo izglītībā</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ir maza</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un izglītības un apmācības sistēma</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ir neefektīva</a:t>
            </a:r>
            <a:r>
              <a:rPr lang="en-IE" sz="2000" dirty="0">
                <a:solidFill>
                  <a:srgbClr val="333333"/>
                </a:solidFill>
                <a:ea typeface="Calibri" panose="020F0502020204030204" pitchFamily="34" charset="0"/>
                <a:cs typeface="Times New Roman" panose="02020603050405020304" pitchFamily="18" charset="0"/>
              </a:rPr>
              <a:t> </a:t>
            </a:r>
          </a:p>
          <a:p>
            <a:pPr marL="285750" indent="-285750"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Ienākumu nevienlīdzības</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nabadzības un sociālās</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atstumtības līmenis ir augsts</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īpaši personām ar invaliditāti</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vecāka gadagājuma cilvēkiem un bezdarbniekiem</a:t>
            </a:r>
            <a:endParaRPr lang="en-IE" sz="2000" dirty="0">
              <a:solidFill>
                <a:srgbClr val="333333"/>
              </a:solidFill>
              <a:ea typeface="Calibri" panose="020F0502020204030204" pitchFamily="34" charset="0"/>
              <a:cs typeface="Times New Roman" panose="02020603050405020304" pitchFamily="18" charset="0"/>
            </a:endParaRPr>
          </a:p>
          <a:p>
            <a:pPr marL="285750" indent="-285750"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Vāji veselības rādītāji</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un ierobežota piekļuve cenas ziņā pieejamai veselības aprūpei un ilgtermiņa aprūpei</a:t>
            </a:r>
            <a:endParaRPr lang="en-IE" sz="2000" dirty="0">
              <a:solidFill>
                <a:srgbClr val="33333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339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25778" y="139672"/>
            <a:ext cx="7744178" cy="823145"/>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lv-LV" sz="10800" b="1" dirty="0" smtClean="0">
                <a:solidFill>
                  <a:srgbClr val="20AA63"/>
                </a:solidFill>
                <a:latin typeface="+mn-lt"/>
              </a:rPr>
              <a:t>ES TEMATISKĀS PRIORITĀTES</a:t>
            </a:r>
            <a:r>
              <a:rPr lang="en-US" sz="10800" b="1" dirty="0" smtClean="0">
                <a:solidFill>
                  <a:srgbClr val="20AA63"/>
                </a:solidFill>
                <a:latin typeface="+mn-lt"/>
              </a:rPr>
              <a:t> 2021</a:t>
            </a:r>
            <a:r>
              <a:rPr lang="lv-LV" sz="10800" b="1" dirty="0" smtClean="0">
                <a:solidFill>
                  <a:srgbClr val="20AA63"/>
                </a:solidFill>
                <a:latin typeface="+mn-lt"/>
              </a:rPr>
              <a:t>.</a:t>
            </a:r>
            <a:r>
              <a:rPr lang="en-US" sz="10800" b="1" dirty="0" smtClean="0">
                <a:solidFill>
                  <a:srgbClr val="20AA63"/>
                </a:solidFill>
                <a:latin typeface="+mn-lt"/>
              </a:rPr>
              <a:t>-2027</a:t>
            </a:r>
            <a:r>
              <a:rPr lang="lv-LV" sz="10800" b="1" dirty="0" smtClean="0">
                <a:solidFill>
                  <a:srgbClr val="20AA63"/>
                </a:solidFill>
                <a:latin typeface="+mn-lt"/>
              </a:rPr>
              <a:t>. GADA</a:t>
            </a:r>
            <a:r>
              <a:rPr lang="en-US" sz="10800" b="1" dirty="0" smtClean="0">
                <a:solidFill>
                  <a:srgbClr val="20AA63"/>
                </a:solidFill>
                <a:latin typeface="+mn-lt"/>
              </a:rPr>
              <a:t> </a:t>
            </a:r>
            <a:endParaRPr lang="lv-LV" sz="10800" b="1" dirty="0" smtClean="0">
              <a:solidFill>
                <a:srgbClr val="20AA63"/>
              </a:solidFill>
              <a:latin typeface="+mn-lt"/>
            </a:endParaRPr>
          </a:p>
          <a:p>
            <a:pPr algn="ctr"/>
            <a:r>
              <a:rPr lang="lv-LV" sz="10800" b="1" dirty="0" smtClean="0">
                <a:solidFill>
                  <a:srgbClr val="20AA63"/>
                </a:solidFill>
                <a:latin typeface="+mn-lt"/>
              </a:rPr>
              <a:t>IEGULDĪJUMIEM</a:t>
            </a:r>
            <a:r>
              <a:rPr lang="fr-BE" sz="2800" dirty="0" smtClean="0">
                <a:solidFill>
                  <a:srgbClr val="20AA63"/>
                </a:solidFill>
                <a:latin typeface="Calibri" panose="020F0502020204030204" pitchFamily="34" charset="0"/>
                <a:ea typeface="Calibri" panose="020F0502020204030204" pitchFamily="34" charset="0"/>
                <a:cs typeface="Times New Roman" panose="02020603050405020304" pitchFamily="18" charset="0"/>
              </a:rPr>
              <a:t/>
            </a:r>
            <a:br>
              <a:rPr lang="fr-BE" sz="2800" dirty="0" smtClean="0">
                <a:solidFill>
                  <a:srgbClr val="20AA63"/>
                </a:solidFill>
                <a:latin typeface="Calibri" panose="020F0502020204030204" pitchFamily="34" charset="0"/>
                <a:ea typeface="Calibri" panose="020F0502020204030204" pitchFamily="34" charset="0"/>
                <a:cs typeface="Times New Roman" panose="02020603050405020304" pitchFamily="18" charset="0"/>
              </a:rPr>
            </a:br>
            <a:endParaRPr lang="en-GB" sz="2800" dirty="0">
              <a:solidFill>
                <a:srgbClr val="20AA63"/>
              </a:solidFill>
              <a:latin typeface="EC Square Sans Pro" panose="020B05060400000200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44" y="994306"/>
            <a:ext cx="7241110" cy="2955661"/>
          </a:xfrm>
          <a:prstGeom prst="rect">
            <a:avLst/>
          </a:prstGeom>
        </p:spPr>
      </p:pic>
    </p:spTree>
    <p:extLst>
      <p:ext uri="{BB962C8B-B14F-4D97-AF65-F5344CB8AC3E}">
        <p14:creationId xmlns:p14="http://schemas.microsoft.com/office/powerpoint/2010/main" val="1028928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777" y="1283236"/>
            <a:ext cx="8434821" cy="2955681"/>
          </a:xfrm>
          <a:prstGeom prst="rect">
            <a:avLst/>
          </a:prstGeom>
          <a:noFill/>
        </p:spPr>
        <p:txBody>
          <a:bodyPr wrap="square" lIns="68580" tIns="34290" rIns="68580" bIns="34290" rtlCol="0">
            <a:spAutoFit/>
          </a:bodyPr>
          <a:lstStyle/>
          <a:p>
            <a:pPr marL="278606" indent="-257175" defTabSz="514337">
              <a:spcBef>
                <a:spcPts val="225"/>
              </a:spcBef>
              <a:buClr>
                <a:srgbClr val="20AA63"/>
              </a:buClr>
              <a:buFont typeface="Arial" panose="020B0604020202020204" pitchFamily="34" charset="0"/>
              <a:buChar char="•"/>
              <a:tabLst>
                <a:tab pos="672704" algn="l"/>
              </a:tabLst>
              <a:defRPr/>
            </a:pPr>
            <a:r>
              <a:rPr lang="lv-LV" b="1" dirty="0" smtClean="0">
                <a:solidFill>
                  <a:srgbClr val="20AA63"/>
                </a:solidFill>
                <a:ea typeface="Calibri" panose="020F0502020204030204" pitchFamily="34" charset="0"/>
                <a:cs typeface="Times New Roman" panose="02020603050405020304" pitchFamily="18" charset="0"/>
              </a:rPr>
              <a:t>Pētniecības </a:t>
            </a:r>
            <a:r>
              <a:rPr lang="lv-LV" b="1" dirty="0">
                <a:solidFill>
                  <a:srgbClr val="20AA63"/>
                </a:solidFill>
                <a:ea typeface="Calibri" panose="020F0502020204030204" pitchFamily="34" charset="0"/>
                <a:cs typeface="Times New Roman" panose="02020603050405020304" pitchFamily="18" charset="0"/>
              </a:rPr>
              <a:t>un inovācijas spējas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vairāk inovatīvu uzņēmumu;</a:t>
            </a:r>
            <a:r>
              <a:rPr lang="en-US"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augstskolu un uzņēmumu sadarbība pētniecības jomā</a:t>
            </a:r>
            <a:r>
              <a:rPr lang="en-US" dirty="0">
                <a:solidFill>
                  <a:srgbClr val="333333"/>
                </a:solidFill>
                <a:ea typeface="Calibri" panose="020F0502020204030204" pitchFamily="34" charset="0"/>
                <a:cs typeface="Times New Roman" panose="02020603050405020304" pitchFamily="18" charset="0"/>
              </a:rPr>
              <a:t> </a:t>
            </a:r>
          </a:p>
          <a:p>
            <a:pPr marL="257175" indent="-257175" defTabSz="514337">
              <a:lnSpc>
                <a:spcPct val="115000"/>
              </a:lnSpc>
              <a:spcBef>
                <a:spcPts val="225"/>
              </a:spcBef>
              <a:buClr>
                <a:srgbClr val="20AA63"/>
              </a:buClr>
              <a:buFont typeface="Arial" panose="020B0604020202020204" pitchFamily="34" charset="0"/>
              <a:buChar char="•"/>
            </a:pPr>
            <a:r>
              <a:rPr lang="lv-LV" b="1" dirty="0">
                <a:solidFill>
                  <a:srgbClr val="20AA63"/>
                </a:solidFill>
                <a:ea typeface="Calibri" panose="020F0502020204030204" pitchFamily="34" charset="0"/>
                <a:cs typeface="Times New Roman" panose="02020603050405020304" pitchFamily="18" charset="0"/>
              </a:rPr>
              <a:t>MVU izaugsme un konkurētspēja</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starptautiskās darbības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globālā vērtības ķēde</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produktivitāte</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rūpnieciskas kopas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Baltijas jūras sadarbības tīkli</a:t>
            </a:r>
            <a:r>
              <a:rPr lang="en-IE" dirty="0">
                <a:solidFill>
                  <a:srgbClr val="333333"/>
                </a:solidFill>
                <a:ea typeface="Calibri" panose="020F0502020204030204" pitchFamily="34" charset="0"/>
                <a:cs typeface="Times New Roman" panose="02020603050405020304" pitchFamily="18" charset="0"/>
              </a:rPr>
              <a:t>, </a:t>
            </a:r>
            <a:r>
              <a:rPr lang="lv-LV" dirty="0" smtClean="0">
                <a:solidFill>
                  <a:srgbClr val="333333"/>
                </a:solidFill>
                <a:ea typeface="Calibri" panose="020F0502020204030204" pitchFamily="34" charset="0"/>
                <a:cs typeface="Times New Roman" panose="02020603050405020304" pitchFamily="18" charset="0"/>
              </a:rPr>
              <a:t>jaunie uzņēmumi (</a:t>
            </a:r>
            <a:r>
              <a:rPr lang="lv-LV" dirty="0" err="1" smtClean="0">
                <a:solidFill>
                  <a:srgbClr val="333333"/>
                </a:solidFill>
                <a:ea typeface="Calibri" panose="020F0502020204030204" pitchFamily="34" charset="0"/>
                <a:cs typeface="Times New Roman" panose="02020603050405020304" pitchFamily="18" charset="0"/>
              </a:rPr>
              <a:t>start-up)</a:t>
            </a:r>
            <a:endParaRPr lang="en-IE"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225"/>
              </a:spcBef>
              <a:buClr>
                <a:srgbClr val="20AA63"/>
              </a:buClr>
              <a:buFont typeface="Arial" panose="020B0604020202020204" pitchFamily="34" charset="0"/>
              <a:buChar char="•"/>
            </a:pPr>
            <a:r>
              <a:rPr lang="lv-LV" b="1" dirty="0" err="1">
                <a:solidFill>
                  <a:srgbClr val="20AA63"/>
                </a:solidFill>
                <a:ea typeface="Calibri" panose="020F0502020204030204" pitchFamily="34" charset="0"/>
                <a:cs typeface="Times New Roman" panose="02020603050405020304" pitchFamily="18" charset="0"/>
              </a:rPr>
              <a:t>Digitalizācija</a:t>
            </a:r>
            <a:r>
              <a:rPr lang="lv-LV" dirty="0">
                <a:solidFill>
                  <a:srgbClr val="20AA6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iedzīvotājiem</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uzņēmumiem un </a:t>
            </a:r>
            <a:r>
              <a:rPr lang="lv-LV" dirty="0" smtClean="0">
                <a:solidFill>
                  <a:srgbClr val="333333"/>
                </a:solidFill>
                <a:ea typeface="Calibri" panose="020F0502020204030204" pitchFamily="34" charset="0"/>
                <a:cs typeface="Times New Roman" panose="02020603050405020304" pitchFamily="18" charset="0"/>
              </a:rPr>
              <a:t>valdībai</a:t>
            </a:r>
            <a:r>
              <a:rPr lang="en-IE" dirty="0" smtClean="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IKT ieviešana MVU</a:t>
            </a:r>
            <a:r>
              <a:rPr lang="en-IE" dirty="0">
                <a:solidFill>
                  <a:srgbClr val="333333"/>
                </a:solidFill>
                <a:ea typeface="Calibri" panose="020F0502020204030204" pitchFamily="34" charset="0"/>
                <a:cs typeface="Times New Roman" panose="02020603050405020304" pitchFamily="18" charset="0"/>
              </a:rPr>
              <a:t>, </a:t>
            </a:r>
            <a:r>
              <a:rPr lang="lv-LV" dirty="0" smtClean="0">
                <a:solidFill>
                  <a:srgbClr val="333333"/>
                </a:solidFill>
                <a:ea typeface="Calibri" panose="020F0502020204030204" pitchFamily="34" charset="0"/>
                <a:cs typeface="Times New Roman" panose="02020603050405020304" pitchFamily="18" charset="0"/>
              </a:rPr>
              <a:t>pārrobežu </a:t>
            </a:r>
            <a:r>
              <a:rPr lang="en-IE" dirty="0" smtClean="0">
                <a:solidFill>
                  <a:srgbClr val="333333"/>
                </a:solidFill>
                <a:ea typeface="Calibri" panose="020F0502020204030204" pitchFamily="34" charset="0"/>
                <a:cs typeface="Times New Roman" panose="02020603050405020304" pitchFamily="18" charset="0"/>
              </a:rPr>
              <a:t>e-</a:t>
            </a:r>
            <a:r>
              <a:rPr lang="lv-LV" dirty="0">
                <a:solidFill>
                  <a:srgbClr val="333333"/>
                </a:solidFill>
                <a:ea typeface="Calibri" panose="020F0502020204030204" pitchFamily="34" charset="0"/>
                <a:cs typeface="Times New Roman" panose="02020603050405020304" pitchFamily="18" charset="0"/>
              </a:rPr>
              <a:t>pakalpojumi</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atvērtie dati un lielie dati</a:t>
            </a:r>
            <a:r>
              <a:rPr lang="en-US" dirty="0">
                <a:solidFill>
                  <a:srgbClr val="333333"/>
                </a:solidFill>
                <a:ea typeface="Calibri" panose="020F0502020204030204" pitchFamily="34" charset="0"/>
                <a:cs typeface="Times New Roman" panose="02020603050405020304" pitchFamily="18" charset="0"/>
              </a:rPr>
              <a:t>, e-</a:t>
            </a:r>
            <a:r>
              <a:rPr lang="lv-LV" dirty="0">
                <a:solidFill>
                  <a:srgbClr val="333333"/>
                </a:solidFill>
                <a:ea typeface="Calibri" panose="020F0502020204030204" pitchFamily="34" charset="0"/>
                <a:cs typeface="Times New Roman" panose="02020603050405020304" pitchFamily="18" charset="0"/>
              </a:rPr>
              <a:t>pārvalde</a:t>
            </a:r>
            <a:endParaRPr lang="en-IE"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225"/>
              </a:spcBef>
              <a:buClr>
                <a:srgbClr val="20AA63"/>
              </a:buClr>
              <a:buFont typeface="Arial" panose="020B0604020202020204" pitchFamily="34" charset="0"/>
              <a:buChar char="•"/>
            </a:pPr>
            <a:r>
              <a:rPr lang="lv-LV" b="1" dirty="0">
                <a:solidFill>
                  <a:srgbClr val="20AA63"/>
                </a:solidFill>
                <a:ea typeface="Calibri" panose="020F0502020204030204" pitchFamily="34" charset="0"/>
                <a:cs typeface="Times New Roman" panose="02020603050405020304" pitchFamily="18" charset="0"/>
              </a:rPr>
              <a:t>Prasmes</a:t>
            </a:r>
            <a:r>
              <a:rPr lang="lv-LV" dirty="0">
                <a:solidFill>
                  <a:srgbClr val="20AA6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pārdomātai specializācijai</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rūpniecības restrukturizācija un uzņēmējdarbība</a:t>
            </a:r>
            <a:r>
              <a:rPr lang="en-IE" dirty="0">
                <a:solidFill>
                  <a:srgbClr val="333333"/>
                </a:solidFill>
                <a:ea typeface="Calibri" panose="020F0502020204030204" pitchFamily="34" charset="0"/>
                <a:cs typeface="Times New Roman" panose="02020603050405020304" pitchFamily="18" charset="0"/>
              </a:rPr>
              <a:t>: </a:t>
            </a:r>
          </a:p>
          <a:p>
            <a:pPr marL="278606" defTabSz="514337">
              <a:lnSpc>
                <a:spcPct val="115000"/>
              </a:lnSpc>
              <a:spcBef>
                <a:spcPts val="225"/>
              </a:spcBef>
              <a:buClr>
                <a:srgbClr val="20AA63"/>
              </a:buClr>
            </a:pPr>
            <a:r>
              <a:rPr lang="lv-LV" dirty="0">
                <a:solidFill>
                  <a:srgbClr val="333333"/>
                </a:solidFill>
                <a:ea typeface="Calibri" panose="020F0502020204030204" pitchFamily="34" charset="0"/>
                <a:cs typeface="Times New Roman" panose="02020603050405020304" pitchFamily="18" charset="0"/>
              </a:rPr>
              <a:t>vadības prasmes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inovācija</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tehnoloģiju nodošana</a:t>
            </a:r>
            <a:endParaRPr lang="en-IE" dirty="0">
              <a:solidFill>
                <a:srgbClr val="333333"/>
              </a:solidFil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1772356" y="273845"/>
            <a:ext cx="6742994" cy="994172"/>
          </a:xfrm>
        </p:spPr>
        <p:txBody>
          <a:bodyPr>
            <a:normAutofit fontScale="90000"/>
          </a:bodyPr>
          <a:lstStyle/>
          <a:p>
            <a:r>
              <a:rPr lang="lv-LV" b="1" dirty="0">
                <a:solidFill>
                  <a:srgbClr val="20AA63"/>
                </a:solidFill>
                <a:ea typeface="Calibri" panose="020F0502020204030204" pitchFamily="34" charset="0"/>
                <a:cs typeface="Times New Roman" panose="02020603050405020304" pitchFamily="18" charset="0"/>
              </a:rPr>
              <a:t>GUDRA EIROPA</a:t>
            </a:r>
            <a:r>
              <a:rPr lang="en-IE" b="1" dirty="0">
                <a:solidFill>
                  <a:srgbClr val="20AA63"/>
                </a:solidFill>
                <a:ea typeface="Calibri" panose="020F0502020204030204" pitchFamily="34" charset="0"/>
                <a:cs typeface="Times New Roman" panose="02020603050405020304" pitchFamily="18" charset="0"/>
              </a:rPr>
              <a:t> </a:t>
            </a:r>
            <a:br>
              <a:rPr lang="en-IE" b="1" dirty="0">
                <a:solidFill>
                  <a:srgbClr val="20AA63"/>
                </a:solidFill>
                <a:ea typeface="Calibri" panose="020F0502020204030204" pitchFamily="34" charset="0"/>
                <a:cs typeface="Times New Roman" panose="02020603050405020304" pitchFamily="18" charset="0"/>
              </a:rPr>
            </a:br>
            <a:r>
              <a:rPr lang="lv-LV" sz="2800" dirty="0">
                <a:solidFill>
                  <a:srgbClr val="333333"/>
                </a:solidFill>
                <a:ea typeface="Calibri" panose="020F0502020204030204" pitchFamily="34" charset="0"/>
                <a:cs typeface="Times New Roman" panose="02020603050405020304" pitchFamily="18" charset="0"/>
              </a:rPr>
              <a:t>Inovatīvas un viedas ekonomiskās pārmaiņas</a:t>
            </a:r>
            <a:r>
              <a:rPr lang="en-IE" sz="2800" dirty="0">
                <a:solidFill>
                  <a:srgbClr val="333333"/>
                </a:solidFill>
                <a:ea typeface="Calibri" panose="020F0502020204030204" pitchFamily="34" charset="0"/>
                <a:cs typeface="Times New Roman" panose="02020603050405020304" pitchFamily="18" charset="0"/>
              </a:rPr>
              <a:t/>
            </a:r>
            <a:br>
              <a:rPr lang="en-IE" sz="2800" dirty="0">
                <a:solidFill>
                  <a:srgbClr val="333333"/>
                </a:solidFill>
                <a:ea typeface="Calibri" panose="020F0502020204030204" pitchFamily="34" charset="0"/>
                <a:cs typeface="Times New Roman" panose="02020603050405020304" pitchFamily="18" charset="0"/>
              </a:rPr>
            </a:br>
            <a:endParaRPr lang="en-GB" sz="2800" dirty="0"/>
          </a:p>
        </p:txBody>
      </p:sp>
    </p:spTree>
    <p:extLst>
      <p:ext uri="{BB962C8B-B14F-4D97-AF65-F5344CB8AC3E}">
        <p14:creationId xmlns:p14="http://schemas.microsoft.com/office/powerpoint/2010/main" val="50996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889" y="1867196"/>
            <a:ext cx="8283114" cy="2810000"/>
          </a:xfrm>
          <a:prstGeom prst="rect">
            <a:avLst/>
          </a:prstGeom>
          <a:noFill/>
        </p:spPr>
        <p:txBody>
          <a:bodyPr wrap="square" lIns="68580" tIns="34290" rIns="68580" bIns="34290" rtlCol="0">
            <a:spAutoFit/>
          </a:bodyPr>
          <a:lstStyle/>
          <a:p>
            <a:pPr marL="257175" indent="-257175" defTabSz="514337">
              <a:lnSpc>
                <a:spcPct val="115000"/>
              </a:lnSpc>
              <a:spcBef>
                <a:spcPts val="450"/>
              </a:spcBef>
              <a:buClr>
                <a:srgbClr val="20AA63"/>
              </a:buClr>
              <a:buFont typeface="Arial" panose="020B0604020202020204" pitchFamily="34" charset="0"/>
              <a:buChar char="•"/>
            </a:pPr>
            <a:r>
              <a:rPr lang="lv-LV" b="1" dirty="0" smtClean="0">
                <a:solidFill>
                  <a:srgbClr val="20AA63"/>
                </a:solidFill>
                <a:ea typeface="Calibri" panose="020F0502020204030204" pitchFamily="34" charset="0"/>
                <a:cs typeface="Times New Roman" panose="02020603050405020304" pitchFamily="18" charset="0"/>
              </a:rPr>
              <a:t>Energoefektivitāte</a:t>
            </a:r>
            <a:r>
              <a:rPr lang="lv-LV" dirty="0" smtClean="0">
                <a:solidFill>
                  <a:srgbClr val="FF0000"/>
                </a:solidFill>
                <a:ea typeface="Calibri" panose="020F0502020204030204" pitchFamily="34" charset="0"/>
                <a:cs typeface="Times New Roman" panose="02020603050405020304" pitchFamily="18" charset="0"/>
              </a:rPr>
              <a:t> </a:t>
            </a:r>
            <a:r>
              <a:rPr lang="en-IE" dirty="0">
                <a:solidFill>
                  <a:srgbClr val="333333"/>
                </a:solidFill>
                <a:ea typeface="Calibri" panose="020F0502020204030204" pitchFamily="34" charset="0"/>
                <a:cs typeface="Times New Roman" panose="02020603050405020304" pitchFamily="18" charset="0"/>
              </a:rPr>
              <a:t>(</a:t>
            </a:r>
            <a:r>
              <a:rPr lang="lv-LV" dirty="0">
                <a:solidFill>
                  <a:srgbClr val="333333"/>
                </a:solidFill>
                <a:ea typeface="Calibri" panose="020F0502020204030204" pitchFamily="34" charset="0"/>
                <a:cs typeface="Times New Roman" panose="02020603050405020304" pitchFamily="18" charset="0"/>
              </a:rPr>
              <a:t>sabiedriskās ēkas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dzīvojamās ēkas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uzņēmumi</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un atjaunojamo energoresursu enerģija</a:t>
            </a:r>
            <a:endParaRPr lang="en-IE"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450"/>
              </a:spcBef>
              <a:buClr>
                <a:srgbClr val="20AA63"/>
              </a:buClr>
              <a:buFont typeface="Arial" panose="020B0604020202020204" pitchFamily="34" charset="0"/>
              <a:buChar char="•"/>
            </a:pPr>
            <a:r>
              <a:rPr lang="lv-LV" b="1" dirty="0">
                <a:solidFill>
                  <a:srgbClr val="20AA63"/>
                </a:solidFill>
                <a:ea typeface="Calibri" panose="020F0502020204030204" pitchFamily="34" charset="0"/>
                <a:cs typeface="Times New Roman" panose="02020603050405020304" pitchFamily="18" charset="0"/>
              </a:rPr>
              <a:t>Pāreja uz aprites ekonomiku</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atkritumu rašanās novēršana</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atkārtota izmantošana un </a:t>
            </a:r>
            <a:r>
              <a:rPr lang="lv-LV" dirty="0" err="1">
                <a:solidFill>
                  <a:srgbClr val="333333"/>
                </a:solidFill>
                <a:ea typeface="Calibri" panose="020F0502020204030204" pitchFamily="34" charset="0"/>
                <a:cs typeface="Times New Roman" panose="02020603050405020304" pitchFamily="18" charset="0"/>
              </a:rPr>
              <a:t>reciklēšana</a:t>
            </a:r>
            <a:endParaRPr lang="en-IE"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450"/>
              </a:spcBef>
              <a:buClr>
                <a:srgbClr val="20AA63"/>
              </a:buClr>
              <a:buFont typeface="Arial" panose="020B0604020202020204" pitchFamily="34" charset="0"/>
              <a:buChar char="•"/>
            </a:pPr>
            <a:r>
              <a:rPr lang="lv-LV" b="1" dirty="0">
                <a:solidFill>
                  <a:srgbClr val="20AA63"/>
                </a:solidFill>
                <a:ea typeface="Calibri" panose="020F0502020204030204" pitchFamily="34" charset="0"/>
                <a:cs typeface="Times New Roman" panose="02020603050405020304" pitchFamily="18" charset="0"/>
              </a:rPr>
              <a:t>Pielāgošanās klimata pārmaiņām</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risku novēršana</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noturība pret katastrofām</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krasta erozija un plūdi ietekmē</a:t>
            </a:r>
            <a:r>
              <a:rPr lang="en-US"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ekonomiku un infrastruktūru</a:t>
            </a:r>
            <a:endParaRPr lang="en-IE"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450"/>
              </a:spcBef>
              <a:buClr>
                <a:srgbClr val="20AA63"/>
              </a:buClr>
              <a:buFont typeface="Arial" panose="020B0604020202020204" pitchFamily="34" charset="0"/>
              <a:buChar char="•"/>
            </a:pPr>
            <a:r>
              <a:rPr lang="lv-LV" b="1" dirty="0">
                <a:solidFill>
                  <a:srgbClr val="20AA63"/>
                </a:solidFill>
                <a:ea typeface="Calibri" panose="020F0502020204030204" pitchFamily="34" charset="0"/>
                <a:cs typeface="Times New Roman" panose="02020603050405020304" pitchFamily="18" charset="0"/>
              </a:rPr>
              <a:t>Ilgtspējīgas</a:t>
            </a:r>
            <a:r>
              <a:rPr lang="en-IE" b="1" dirty="0">
                <a:solidFill>
                  <a:srgbClr val="20AA63"/>
                </a:solidFill>
                <a:ea typeface="Calibri" panose="020F0502020204030204" pitchFamily="34" charset="0"/>
                <a:cs typeface="Times New Roman" panose="02020603050405020304" pitchFamily="18" charset="0"/>
              </a:rPr>
              <a:t> </a:t>
            </a:r>
            <a:r>
              <a:rPr lang="lv-LV" b="1" dirty="0">
                <a:solidFill>
                  <a:srgbClr val="20AA63"/>
                </a:solidFill>
                <a:ea typeface="Calibri" panose="020F0502020204030204" pitchFamily="34" charset="0"/>
                <a:cs typeface="Times New Roman" panose="02020603050405020304" pitchFamily="18" charset="0"/>
              </a:rPr>
              <a:t>ūdens apsaimniekošanas veicināšana</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pabeigt dzeramā ūdens un notekūdeņu attīrīšanas programmas</a:t>
            </a:r>
            <a:r>
              <a:rPr lang="en-IE" dirty="0">
                <a:solidFill>
                  <a:srgbClr val="333333"/>
                </a:solidFill>
                <a:ea typeface="Calibri" panose="020F0502020204030204" pitchFamily="34" charset="0"/>
                <a:cs typeface="Times New Roman" panose="02020603050405020304" pitchFamily="18" charset="0"/>
              </a:rPr>
              <a:t>, </a:t>
            </a:r>
            <a:r>
              <a:rPr lang="lv-LV" dirty="0">
                <a:solidFill>
                  <a:srgbClr val="333333"/>
                </a:solidFill>
                <a:ea typeface="Calibri" panose="020F0502020204030204" pitchFamily="34" charset="0"/>
                <a:cs typeface="Times New Roman" panose="02020603050405020304" pitchFamily="18" charset="0"/>
              </a:rPr>
              <a:t>īpaši lauku teritorijās</a:t>
            </a:r>
            <a:endParaRPr lang="en-IE" dirty="0">
              <a:solidFill>
                <a:srgbClr val="333333"/>
              </a:solidFill>
              <a:ea typeface="Calibri" panose="020F0502020204030204" pitchFamily="34" charset="0"/>
              <a:cs typeface="Times New Roman" panose="02020603050405020304" pitchFamily="18" charset="0"/>
            </a:endParaRPr>
          </a:p>
        </p:txBody>
      </p:sp>
      <p:sp>
        <p:nvSpPr>
          <p:cNvPr id="2" name="TextBox 1"/>
          <p:cNvSpPr txBox="1"/>
          <p:nvPr/>
        </p:nvSpPr>
        <p:spPr>
          <a:xfrm>
            <a:off x="620889" y="203200"/>
            <a:ext cx="8283114" cy="1862048"/>
          </a:xfrm>
          <a:prstGeom prst="rect">
            <a:avLst/>
          </a:prstGeom>
          <a:noFill/>
        </p:spPr>
        <p:txBody>
          <a:bodyPr wrap="square" rtlCol="0">
            <a:spAutoFit/>
          </a:bodyPr>
          <a:lstStyle/>
          <a:p>
            <a:pPr defTabSz="514337">
              <a:lnSpc>
                <a:spcPct val="115000"/>
              </a:lnSpc>
              <a:spcBef>
                <a:spcPts val="563"/>
              </a:spcBef>
              <a:buClr>
                <a:srgbClr val="20AA63"/>
              </a:buClr>
            </a:pPr>
            <a:r>
              <a:rPr lang="lv-LV" sz="3000" b="1" dirty="0" smtClean="0">
                <a:solidFill>
                  <a:srgbClr val="20AA63"/>
                </a:solidFill>
                <a:ea typeface="Calibri" panose="020F0502020204030204" pitchFamily="34" charset="0"/>
                <a:cs typeface="Times New Roman" panose="02020603050405020304" pitchFamily="18" charset="0"/>
              </a:rPr>
              <a:t>ZAĻA EIROPA</a:t>
            </a:r>
            <a:r>
              <a:rPr lang="lv-LV" sz="3000" b="1" dirty="0">
                <a:solidFill>
                  <a:srgbClr val="20AA63"/>
                </a:solidFill>
                <a:ea typeface="Calibri" panose="020F0502020204030204" pitchFamily="34" charset="0"/>
                <a:cs typeface="Times New Roman" panose="02020603050405020304" pitchFamily="18" charset="0"/>
              </a:rPr>
              <a:t> </a:t>
            </a:r>
            <a:r>
              <a:rPr lang="lv-LV" sz="2500" dirty="0" smtClean="0">
                <a:solidFill>
                  <a:srgbClr val="333333"/>
                </a:solidFill>
                <a:ea typeface="Calibri" panose="020F0502020204030204" pitchFamily="34" charset="0"/>
                <a:cs typeface="Times New Roman" panose="02020603050405020304" pitchFamily="18" charset="0"/>
              </a:rPr>
              <a:t>- Tīra un godīga enerģētikas </a:t>
            </a:r>
          </a:p>
          <a:p>
            <a:pPr defTabSz="514337">
              <a:lnSpc>
                <a:spcPct val="115000"/>
              </a:lnSpc>
              <a:spcBef>
                <a:spcPts val="563"/>
              </a:spcBef>
              <a:buClr>
                <a:srgbClr val="20AA63"/>
              </a:buClr>
            </a:pPr>
            <a:r>
              <a:rPr lang="lv-LV" sz="2500" dirty="0" smtClean="0">
                <a:solidFill>
                  <a:srgbClr val="333333"/>
                </a:solidFill>
                <a:ea typeface="Calibri" panose="020F0502020204030204" pitchFamily="34" charset="0"/>
                <a:cs typeface="Times New Roman" panose="02020603050405020304" pitchFamily="18" charset="0"/>
              </a:rPr>
              <a:t>pārkārtošana</a:t>
            </a:r>
            <a:r>
              <a:rPr lang="en-IE" sz="2500" dirty="0" smtClean="0">
                <a:solidFill>
                  <a:srgbClr val="333333"/>
                </a:solidFill>
                <a:ea typeface="Calibri" panose="020F0502020204030204" pitchFamily="34" charset="0"/>
                <a:cs typeface="Times New Roman" panose="02020603050405020304" pitchFamily="18" charset="0"/>
              </a:rPr>
              <a:t>, </a:t>
            </a:r>
            <a:r>
              <a:rPr lang="lv-LV" sz="2500" dirty="0" smtClean="0">
                <a:solidFill>
                  <a:srgbClr val="333333"/>
                </a:solidFill>
                <a:ea typeface="Calibri" panose="020F0502020204030204" pitchFamily="34" charset="0"/>
                <a:cs typeface="Times New Roman" panose="02020603050405020304" pitchFamily="18" charset="0"/>
              </a:rPr>
              <a:t>"zaļie" un "zilie" ieguldījumi</a:t>
            </a:r>
            <a:r>
              <a:rPr lang="en-IE" sz="2500" dirty="0" smtClean="0">
                <a:solidFill>
                  <a:srgbClr val="333333"/>
                </a:solidFill>
                <a:ea typeface="Calibri" panose="020F0502020204030204" pitchFamily="34" charset="0"/>
                <a:cs typeface="Times New Roman" panose="02020603050405020304" pitchFamily="18" charset="0"/>
              </a:rPr>
              <a:t>, </a:t>
            </a:r>
            <a:r>
              <a:rPr lang="lv-LV" sz="2500" dirty="0" smtClean="0">
                <a:solidFill>
                  <a:srgbClr val="333333"/>
                </a:solidFill>
                <a:ea typeface="Calibri" panose="020F0502020204030204" pitchFamily="34" charset="0"/>
                <a:cs typeface="Times New Roman" panose="02020603050405020304" pitchFamily="18" charset="0"/>
              </a:rPr>
              <a:t>aprites ekonomika</a:t>
            </a:r>
            <a:r>
              <a:rPr lang="en-IE" sz="2500" dirty="0" smtClean="0">
                <a:solidFill>
                  <a:srgbClr val="333333"/>
                </a:solidFill>
                <a:ea typeface="Calibri" panose="020F0502020204030204" pitchFamily="34" charset="0"/>
                <a:cs typeface="Times New Roman" panose="02020603050405020304" pitchFamily="18" charset="0"/>
              </a:rPr>
              <a:t>, </a:t>
            </a:r>
            <a:r>
              <a:rPr lang="lv-LV" sz="2500" dirty="0" smtClean="0">
                <a:solidFill>
                  <a:srgbClr val="333333"/>
                </a:solidFill>
                <a:ea typeface="Calibri" panose="020F0502020204030204" pitchFamily="34" charset="0"/>
                <a:cs typeface="Times New Roman" panose="02020603050405020304" pitchFamily="18" charset="0"/>
              </a:rPr>
              <a:t>pielāgošanās klimata pārmaiņām un risku novēršana</a:t>
            </a:r>
            <a:endParaRPr lang="en-IE" sz="2500" dirty="0" smtClean="0">
              <a:solidFill>
                <a:srgbClr val="333333"/>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66662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1956" y="1602080"/>
            <a:ext cx="8162044" cy="2321148"/>
          </a:xfrm>
          <a:prstGeom prst="rect">
            <a:avLst/>
          </a:prstGeom>
          <a:noFill/>
        </p:spPr>
        <p:txBody>
          <a:bodyPr wrap="square" lIns="68580" tIns="34290" rIns="68580" bIns="34290" rtlCol="0">
            <a:spAutoFit/>
          </a:bodyPr>
          <a:lstStyle/>
          <a:p>
            <a:pPr marL="257175" indent="-257175" defTabSz="514337">
              <a:lnSpc>
                <a:spcPct val="115000"/>
              </a:lnSpc>
              <a:spcBef>
                <a:spcPts val="450"/>
              </a:spcBef>
              <a:buClr>
                <a:srgbClr val="20AA63"/>
              </a:buClr>
              <a:buFont typeface="Arial" panose="020B0604020202020204" pitchFamily="34" charset="0"/>
              <a:buChar char="•"/>
            </a:pPr>
            <a:r>
              <a:rPr lang="lv-LV" sz="2000" b="1" dirty="0">
                <a:solidFill>
                  <a:srgbClr val="20AA63"/>
                </a:solidFill>
                <a:ea typeface="Calibri" panose="020F0502020204030204" pitchFamily="34" charset="0"/>
                <a:cs typeface="Times New Roman" panose="02020603050405020304" pitchFamily="18" charset="0"/>
              </a:rPr>
              <a:t>Eiropas transporta tīkli</a:t>
            </a:r>
            <a:r>
              <a:rPr lang="lv-LV" sz="2000" b="1" dirty="0">
                <a:solidFill>
                  <a:srgbClr val="FF0000"/>
                </a:solidFill>
                <a:ea typeface="Calibri" panose="020F0502020204030204" pitchFamily="34" charset="0"/>
                <a:cs typeface="Times New Roman" panose="02020603050405020304" pitchFamily="18" charset="0"/>
              </a:rPr>
              <a:t> </a:t>
            </a:r>
            <a:r>
              <a:rPr lang="lv-LV" sz="2000" dirty="0" smtClean="0">
                <a:ea typeface="Calibri" panose="020F0502020204030204" pitchFamily="34" charset="0"/>
                <a:cs typeface="Times New Roman" panose="02020603050405020304" pitchFamily="18" charset="0"/>
              </a:rPr>
              <a:t>– pieejami, ilgtspējīgi</a:t>
            </a:r>
            <a:r>
              <a:rPr lang="en-IE" sz="2000" dirty="0">
                <a:solidFill>
                  <a:srgbClr val="333333"/>
                </a:solidFill>
                <a:ea typeface="Calibri" panose="020F0502020204030204" pitchFamily="34" charset="0"/>
                <a:cs typeface="Times New Roman" panose="02020603050405020304" pitchFamily="18" charset="0"/>
              </a:rPr>
              <a:t>, </a:t>
            </a:r>
            <a:r>
              <a:rPr lang="lv-LV" sz="2000" dirty="0" err="1">
                <a:solidFill>
                  <a:srgbClr val="333333"/>
                </a:solidFill>
                <a:ea typeface="Calibri" panose="020F0502020204030204" pitchFamily="34" charset="0"/>
                <a:cs typeface="Times New Roman" panose="02020603050405020304" pitchFamily="18" charset="0"/>
              </a:rPr>
              <a:t>klimatnoturīgi</a:t>
            </a:r>
            <a:r>
              <a:rPr lang="en-IE" sz="2000" dirty="0">
                <a:solidFill>
                  <a:srgbClr val="333333"/>
                </a:solidFill>
                <a:ea typeface="Calibri" panose="020F0502020204030204" pitchFamily="34" charset="0"/>
                <a:cs typeface="Times New Roman" panose="02020603050405020304" pitchFamily="18" charset="0"/>
              </a:rPr>
              <a:t>, </a:t>
            </a:r>
            <a:r>
              <a:rPr lang="lv-LV" sz="2000" dirty="0" smtClean="0">
                <a:solidFill>
                  <a:srgbClr val="333333"/>
                </a:solidFill>
                <a:ea typeface="Calibri" panose="020F0502020204030204" pitchFamily="34" charset="0"/>
                <a:cs typeface="Times New Roman" panose="02020603050405020304" pitchFamily="18" charset="0"/>
              </a:rPr>
              <a:t>gudri</a:t>
            </a:r>
            <a:r>
              <a:rPr lang="en-IE" sz="2000" dirty="0" smtClean="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droši un </a:t>
            </a:r>
            <a:r>
              <a:rPr lang="lv-LV" sz="2000" dirty="0" err="1">
                <a:solidFill>
                  <a:srgbClr val="333333"/>
                </a:solidFill>
                <a:ea typeface="Calibri" panose="020F0502020204030204" pitchFamily="34" charset="0"/>
                <a:cs typeface="Times New Roman" panose="02020603050405020304" pitchFamily="18" charset="0"/>
              </a:rPr>
              <a:t>intermodāli</a:t>
            </a:r>
            <a:r>
              <a:rPr lang="lv-LV" sz="2000" dirty="0">
                <a:solidFill>
                  <a:srgbClr val="333333"/>
                </a:solidFill>
                <a:ea typeface="Calibri" panose="020F0502020204030204" pitchFamily="34" charset="0"/>
                <a:cs typeface="Times New Roman" panose="02020603050405020304" pitchFamily="18" charset="0"/>
              </a:rPr>
              <a:t> </a:t>
            </a:r>
            <a:r>
              <a:rPr lang="en-IE" sz="2000" dirty="0" smtClean="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visaptverošs </a:t>
            </a:r>
            <a:r>
              <a:rPr lang="lv-LV" sz="2000" dirty="0" smtClean="0">
                <a:solidFill>
                  <a:srgbClr val="333333"/>
                </a:solidFill>
                <a:ea typeface="Calibri" panose="020F0502020204030204" pitchFamily="34" charset="0"/>
                <a:cs typeface="Times New Roman" panose="02020603050405020304" pitchFamily="18" charset="0"/>
              </a:rPr>
              <a:t>ceļu </a:t>
            </a:r>
            <a:r>
              <a:rPr lang="lv-LV" sz="2000" dirty="0">
                <a:solidFill>
                  <a:srgbClr val="333333"/>
                </a:solidFill>
                <a:ea typeface="Calibri" panose="020F0502020204030204" pitchFamily="34" charset="0"/>
                <a:cs typeface="Times New Roman" panose="02020603050405020304" pitchFamily="18" charset="0"/>
              </a:rPr>
              <a:t>pamattīkls, kas atbilst ES standartiem</a:t>
            </a:r>
            <a:r>
              <a:rPr lang="en-IE" sz="2000" dirty="0">
                <a:solidFill>
                  <a:srgbClr val="333333"/>
                </a:solidFill>
                <a:ea typeface="Calibri" panose="020F0502020204030204" pitchFamily="34" charset="0"/>
                <a:cs typeface="Times New Roman" panose="02020603050405020304" pitchFamily="18" charset="0"/>
              </a:rPr>
              <a:t>,</a:t>
            </a:r>
            <a:r>
              <a:rPr lang="lv-LV" sz="2000" dirty="0">
                <a:solidFill>
                  <a:srgbClr val="333333"/>
                </a:solidFill>
                <a:ea typeface="Calibri" panose="020F0502020204030204" pitchFamily="34" charset="0"/>
                <a:cs typeface="Times New Roman" panose="02020603050405020304" pitchFamily="18" charset="0"/>
              </a:rPr>
              <a:t> arī ceļu satiksmes drošība</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dzelzceļa galvenais tīkls</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pārrobežu</a:t>
            </a:r>
            <a:r>
              <a:rPr lang="en-IE"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mobilitāte</a:t>
            </a:r>
            <a:endParaRPr lang="en-IE" sz="2000"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450"/>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Ilgtspējīga multimodāla </a:t>
            </a:r>
            <a:r>
              <a:rPr lang="lv-LV" sz="2000" b="1" dirty="0">
                <a:solidFill>
                  <a:srgbClr val="20AA63"/>
                </a:solidFill>
                <a:ea typeface="Calibri" panose="020F0502020204030204" pitchFamily="34" charset="0"/>
                <a:cs typeface="Times New Roman" panose="02020603050405020304" pitchFamily="18" charset="0"/>
              </a:rPr>
              <a:t>mobilitāte pilsētās</a:t>
            </a:r>
            <a:endParaRPr lang="en-IE" sz="2000" b="1" dirty="0">
              <a:solidFill>
                <a:srgbClr val="20AA63"/>
              </a:solidFill>
              <a:ea typeface="Calibri" panose="020F0502020204030204" pitchFamily="34" charset="0"/>
              <a:cs typeface="Times New Roman" panose="02020603050405020304" pitchFamily="18" charset="0"/>
            </a:endParaRPr>
          </a:p>
          <a:p>
            <a:pPr marL="257175" indent="-257175" defTabSz="514337">
              <a:lnSpc>
                <a:spcPct val="115000"/>
              </a:lnSpc>
              <a:spcBef>
                <a:spcPts val="450"/>
              </a:spcBef>
              <a:buClr>
                <a:srgbClr val="20AA63"/>
              </a:buClr>
              <a:buFont typeface="Arial" panose="020B0604020202020204" pitchFamily="34" charset="0"/>
              <a:buChar char="•"/>
            </a:pPr>
            <a:r>
              <a:rPr lang="lv-LV" sz="2000" b="1" dirty="0">
                <a:solidFill>
                  <a:srgbClr val="20AA63"/>
                </a:solidFill>
                <a:ea typeface="Calibri" panose="020F0502020204030204" pitchFamily="34" charset="0"/>
                <a:cs typeface="Times New Roman" panose="02020603050405020304" pitchFamily="18" charset="0"/>
              </a:rPr>
              <a:t>Digitālā </a:t>
            </a:r>
            <a:r>
              <a:rPr lang="lv-LV" sz="2000" b="1" dirty="0" err="1">
                <a:solidFill>
                  <a:srgbClr val="20AA63"/>
                </a:solidFill>
                <a:ea typeface="Calibri" panose="020F0502020204030204" pitchFamily="34" charset="0"/>
                <a:cs typeface="Times New Roman" panose="02020603050405020304" pitchFamily="18" charset="0"/>
              </a:rPr>
              <a:t>savienotība</a:t>
            </a:r>
            <a:r>
              <a:rPr lang="lv-LV" sz="2000" dirty="0">
                <a:solidFill>
                  <a:srgbClr val="333333"/>
                </a:solidFill>
                <a:ea typeface="Calibri" panose="020F0502020204030204" pitchFamily="34" charset="0"/>
                <a:cs typeface="Times New Roman" panose="02020603050405020304" pitchFamily="18" charset="0"/>
              </a:rPr>
              <a:t>, kurā novērsti ļoti augstas veiktspējas tīklu pārklājuma trūkumi lauku un mazāk apdzīvotās teritorijās</a:t>
            </a:r>
            <a:endParaRPr lang="en-IE" sz="2000" dirty="0">
              <a:solidFill>
                <a:srgbClr val="333333"/>
              </a:solidFill>
              <a:ea typeface="Calibri" panose="020F0502020204030204" pitchFamily="34" charset="0"/>
              <a:cs typeface="Times New Roman" panose="02020603050405020304" pitchFamily="18" charset="0"/>
            </a:endParaRPr>
          </a:p>
        </p:txBody>
      </p:sp>
      <p:sp>
        <p:nvSpPr>
          <p:cNvPr id="2" name="TextBox 1"/>
          <p:cNvSpPr txBox="1"/>
          <p:nvPr/>
        </p:nvSpPr>
        <p:spPr>
          <a:xfrm>
            <a:off x="869244" y="225778"/>
            <a:ext cx="6660445" cy="1331134"/>
          </a:xfrm>
          <a:prstGeom prst="rect">
            <a:avLst/>
          </a:prstGeom>
          <a:noFill/>
        </p:spPr>
        <p:txBody>
          <a:bodyPr wrap="square" rtlCol="0">
            <a:spAutoFit/>
          </a:bodyPr>
          <a:lstStyle/>
          <a:p>
            <a:pPr defTabSz="514337">
              <a:lnSpc>
                <a:spcPct val="115000"/>
              </a:lnSpc>
              <a:spcBef>
                <a:spcPts val="900"/>
              </a:spcBef>
              <a:buClr>
                <a:srgbClr val="20AA63"/>
              </a:buClr>
            </a:pPr>
            <a:r>
              <a:rPr lang="lv-LV" sz="2500" b="1" dirty="0" smtClean="0">
                <a:solidFill>
                  <a:srgbClr val="20AA63"/>
                </a:solidFill>
                <a:ea typeface="Calibri" panose="020F0502020204030204" pitchFamily="34" charset="0"/>
                <a:cs typeface="Times New Roman" panose="02020603050405020304" pitchFamily="18" charset="0"/>
              </a:rPr>
              <a:t>SAVIENOTA EIROPA</a:t>
            </a:r>
            <a:r>
              <a:rPr lang="en-IE" sz="2500" b="1" dirty="0" smtClean="0">
                <a:solidFill>
                  <a:srgbClr val="20AA63"/>
                </a:solidFill>
                <a:ea typeface="Calibri" panose="020F0502020204030204" pitchFamily="34" charset="0"/>
                <a:cs typeface="Times New Roman" panose="02020603050405020304" pitchFamily="18" charset="0"/>
              </a:rPr>
              <a:t> </a:t>
            </a:r>
          </a:p>
          <a:p>
            <a:pPr defTabSz="514337">
              <a:lnSpc>
                <a:spcPct val="115000"/>
              </a:lnSpc>
              <a:spcBef>
                <a:spcPts val="563"/>
              </a:spcBef>
              <a:buClr>
                <a:srgbClr val="20AA63"/>
              </a:buClr>
            </a:pPr>
            <a:r>
              <a:rPr lang="lv-LV" sz="2500" dirty="0" smtClean="0">
                <a:solidFill>
                  <a:srgbClr val="333333"/>
                </a:solidFill>
                <a:ea typeface="Calibri" panose="020F0502020204030204" pitchFamily="34" charset="0"/>
                <a:cs typeface="Times New Roman" panose="02020603050405020304" pitchFamily="18" charset="0"/>
              </a:rPr>
              <a:t>Mobilitāte </a:t>
            </a:r>
            <a:r>
              <a:rPr lang="lv-LV" sz="2500" dirty="0">
                <a:solidFill>
                  <a:srgbClr val="333333"/>
                </a:solidFill>
                <a:ea typeface="Calibri" panose="020F0502020204030204" pitchFamily="34" charset="0"/>
                <a:cs typeface="Times New Roman" panose="02020603050405020304" pitchFamily="18" charset="0"/>
              </a:rPr>
              <a:t>un reģionālā IKT </a:t>
            </a:r>
            <a:r>
              <a:rPr lang="lv-LV" sz="2500" dirty="0" err="1">
                <a:solidFill>
                  <a:srgbClr val="333333"/>
                </a:solidFill>
                <a:ea typeface="Calibri" panose="020F0502020204030204" pitchFamily="34" charset="0"/>
                <a:cs typeface="Times New Roman" panose="02020603050405020304" pitchFamily="18" charset="0"/>
              </a:rPr>
              <a:t>savienotība</a:t>
            </a:r>
            <a:endParaRPr lang="en-IE" sz="2500" dirty="0">
              <a:solidFill>
                <a:srgbClr val="333333"/>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5091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422" y="692388"/>
            <a:ext cx="8556979" cy="3716402"/>
          </a:xfrm>
          <a:prstGeom prst="rect">
            <a:avLst/>
          </a:prstGeom>
          <a:noFill/>
        </p:spPr>
        <p:txBody>
          <a:bodyPr wrap="square" lIns="68580" tIns="34290" rIns="68580" bIns="34290" rtlCol="0">
            <a:spAutoFit/>
          </a:bodyPr>
          <a:lstStyle/>
          <a:p>
            <a:pPr defTabSz="514337">
              <a:lnSpc>
                <a:spcPct val="115000"/>
              </a:lnSpc>
              <a:spcBef>
                <a:spcPts val="563"/>
              </a:spcBef>
              <a:buClr>
                <a:srgbClr val="20AA63"/>
              </a:buClr>
            </a:pPr>
            <a:r>
              <a:rPr lang="lv-LV" sz="2000" b="1" dirty="0" smtClean="0">
                <a:solidFill>
                  <a:srgbClr val="20AA63"/>
                </a:solidFill>
                <a:ea typeface="Calibri" panose="020F0502020204030204" pitchFamily="34" charset="0"/>
                <a:cs typeface="Times New Roman" panose="02020603050405020304" pitchFamily="18" charset="0"/>
              </a:rPr>
              <a:t>Nodarbinātība</a:t>
            </a:r>
            <a:endParaRPr lang="en-IE" sz="2000" b="1" dirty="0">
              <a:solidFill>
                <a:srgbClr val="20AA6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Uzlabot </a:t>
            </a:r>
            <a:r>
              <a:rPr lang="lv-LV" sz="2000" b="1" dirty="0">
                <a:solidFill>
                  <a:srgbClr val="333333"/>
                </a:solidFill>
                <a:ea typeface="Calibri" panose="020F0502020204030204" pitchFamily="34" charset="0"/>
                <a:cs typeface="Times New Roman" panose="02020603050405020304" pitchFamily="18" charset="0"/>
              </a:rPr>
              <a:t>nodarbinātības pieejamību </a:t>
            </a:r>
            <a:r>
              <a:rPr lang="lv-LV" sz="2000" dirty="0">
                <a:solidFill>
                  <a:srgbClr val="333333"/>
                </a:solidFill>
                <a:ea typeface="Calibri" panose="020F0502020204030204" pitchFamily="34" charset="0"/>
                <a:cs typeface="Times New Roman" panose="02020603050405020304" pitchFamily="18" charset="0"/>
              </a:rPr>
              <a:t>un veicināt </a:t>
            </a:r>
            <a:r>
              <a:rPr lang="lv-LV" sz="2000" b="1" dirty="0">
                <a:solidFill>
                  <a:srgbClr val="333333"/>
                </a:solidFill>
                <a:ea typeface="Calibri" panose="020F0502020204030204" pitchFamily="34" charset="0"/>
                <a:cs typeface="Times New Roman" panose="02020603050405020304" pitchFamily="18" charset="0"/>
              </a:rPr>
              <a:t>sociālo ekonomiku</a:t>
            </a:r>
            <a:endParaRPr lang="en-IE" sz="2000" b="1"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Uzlabot </a:t>
            </a:r>
            <a:r>
              <a:rPr lang="lv-LV" sz="2000" dirty="0" smtClean="0">
                <a:solidFill>
                  <a:srgbClr val="333333"/>
                </a:solidFill>
                <a:ea typeface="Calibri" panose="020F0502020204030204" pitchFamily="34" charset="0"/>
                <a:cs typeface="Times New Roman" panose="02020603050405020304" pitchFamily="18" charset="0"/>
              </a:rPr>
              <a:t>darbinieku </a:t>
            </a:r>
            <a:r>
              <a:rPr lang="lv-LV" sz="2000" b="1" dirty="0" smtClean="0">
                <a:solidFill>
                  <a:srgbClr val="333333"/>
                </a:solidFill>
                <a:ea typeface="Calibri" panose="020F0502020204030204" pitchFamily="34" charset="0"/>
                <a:cs typeface="Times New Roman" panose="02020603050405020304" pitchFamily="18" charset="0"/>
              </a:rPr>
              <a:t>darba spējas</a:t>
            </a:r>
            <a:r>
              <a:rPr lang="lv-LV" sz="2000" dirty="0" smtClean="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un atbalstīt </a:t>
            </a:r>
            <a:r>
              <a:rPr lang="en-IE" sz="2000" b="1" dirty="0" err="1">
                <a:solidFill>
                  <a:srgbClr val="333333"/>
                </a:solidFill>
                <a:ea typeface="Calibri" panose="020F0502020204030204" pitchFamily="34" charset="0"/>
                <a:cs typeface="Times New Roman" panose="02020603050405020304" pitchFamily="18" charset="0"/>
              </a:rPr>
              <a:t>drošu</a:t>
            </a:r>
            <a:r>
              <a:rPr lang="en-IE" sz="2000" b="1" dirty="0">
                <a:solidFill>
                  <a:srgbClr val="333333"/>
                </a:solidFill>
                <a:ea typeface="Calibri" panose="020F0502020204030204" pitchFamily="34" charset="0"/>
                <a:cs typeface="Times New Roman" panose="02020603050405020304" pitchFamily="18" charset="0"/>
              </a:rPr>
              <a:t> un </a:t>
            </a:r>
            <a:r>
              <a:rPr lang="en-IE" sz="2000" b="1" dirty="0" err="1">
                <a:solidFill>
                  <a:srgbClr val="333333"/>
                </a:solidFill>
                <a:ea typeface="Calibri" panose="020F0502020204030204" pitchFamily="34" charset="0"/>
                <a:cs typeface="Times New Roman" panose="02020603050405020304" pitchFamily="18" charset="0"/>
              </a:rPr>
              <a:t>veselīgu</a:t>
            </a:r>
            <a:r>
              <a:rPr lang="en-IE" sz="2000" b="1" dirty="0">
                <a:solidFill>
                  <a:srgbClr val="333333"/>
                </a:solidFill>
                <a:ea typeface="Calibri" panose="020F0502020204030204" pitchFamily="34" charset="0"/>
                <a:cs typeface="Times New Roman" panose="02020603050405020304" pitchFamily="18" charset="0"/>
              </a:rPr>
              <a:t> </a:t>
            </a:r>
            <a:r>
              <a:rPr lang="en-IE" sz="2000" b="1" dirty="0" err="1">
                <a:solidFill>
                  <a:srgbClr val="333333"/>
                </a:solidFill>
                <a:ea typeface="Calibri" panose="020F0502020204030204" pitchFamily="34" charset="0"/>
                <a:cs typeface="Times New Roman" panose="02020603050405020304" pitchFamily="18" charset="0"/>
              </a:rPr>
              <a:t>darba</a:t>
            </a:r>
            <a:r>
              <a:rPr lang="lv-LV" sz="2000" b="1" dirty="0">
                <a:solidFill>
                  <a:srgbClr val="333333"/>
                </a:solidFill>
                <a:ea typeface="Calibri" panose="020F0502020204030204" pitchFamily="34" charset="0"/>
                <a:cs typeface="Times New Roman" panose="02020603050405020304" pitchFamily="18" charset="0"/>
              </a:rPr>
              <a:t> dzīvi</a:t>
            </a:r>
            <a:endParaRPr lang="en-IE" sz="2000" b="1"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Stiprināt sociālo partneru spējas</a:t>
            </a:r>
            <a:endParaRPr lang="en-IE" sz="2000" dirty="0">
              <a:solidFill>
                <a:srgbClr val="333333"/>
              </a:solidFill>
              <a:ea typeface="Calibri" panose="020F0502020204030204" pitchFamily="34" charset="0"/>
              <a:cs typeface="Times New Roman" panose="02020603050405020304" pitchFamily="18" charset="0"/>
            </a:endParaRPr>
          </a:p>
          <a:p>
            <a:pPr defTabSz="514337">
              <a:lnSpc>
                <a:spcPct val="115000"/>
              </a:lnSpc>
              <a:buClr>
                <a:srgbClr val="20AA63"/>
              </a:buClr>
            </a:pPr>
            <a:r>
              <a:rPr lang="lv-LV" sz="2000" b="1" dirty="0" smtClean="0">
                <a:solidFill>
                  <a:srgbClr val="20AA63"/>
                </a:solidFill>
                <a:ea typeface="Calibri" panose="020F0502020204030204" pitchFamily="34" charset="0"/>
                <a:cs typeface="Times New Roman" panose="02020603050405020304" pitchFamily="18" charset="0"/>
              </a:rPr>
              <a:t>Izglītība </a:t>
            </a:r>
            <a:r>
              <a:rPr lang="lv-LV" sz="2000" b="1" dirty="0">
                <a:solidFill>
                  <a:srgbClr val="20AA63"/>
                </a:solidFill>
                <a:ea typeface="Calibri" panose="020F0502020204030204" pitchFamily="34" charset="0"/>
                <a:cs typeface="Times New Roman" panose="02020603050405020304" pitchFamily="18" charset="0"/>
              </a:rPr>
              <a:t>un apmācība</a:t>
            </a:r>
            <a:endParaRPr lang="en-IE" sz="2000" b="1" dirty="0">
              <a:solidFill>
                <a:srgbClr val="20AA6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Uzlabot vienlīdzīgu </a:t>
            </a:r>
            <a:r>
              <a:rPr lang="lv-LV" sz="2000" b="1" dirty="0">
                <a:solidFill>
                  <a:srgbClr val="333333"/>
                </a:solidFill>
                <a:ea typeface="Calibri" panose="020F0502020204030204" pitchFamily="34" charset="0"/>
                <a:cs typeface="Times New Roman" panose="02020603050405020304" pitchFamily="18" charset="0"/>
              </a:rPr>
              <a:t>piekļuvi</a:t>
            </a:r>
            <a:r>
              <a:rPr lang="en-IE" sz="2000" b="1" dirty="0">
                <a:solidFill>
                  <a:srgbClr val="333333"/>
                </a:solidFill>
                <a:ea typeface="Calibri" panose="020F0502020204030204" pitchFamily="34" charset="0"/>
                <a:cs typeface="Times New Roman" panose="02020603050405020304" pitchFamily="18" charset="0"/>
              </a:rPr>
              <a:t>, </a:t>
            </a:r>
            <a:r>
              <a:rPr lang="lv-LV" sz="2000" b="1" dirty="0">
                <a:solidFill>
                  <a:srgbClr val="333333"/>
                </a:solidFill>
                <a:ea typeface="Calibri" panose="020F0502020204030204" pitchFamily="34" charset="0"/>
                <a:cs typeface="Times New Roman" panose="02020603050405020304" pitchFamily="18" charset="0"/>
              </a:rPr>
              <a:t>kvalitāti</a:t>
            </a:r>
            <a:r>
              <a:rPr lang="en-IE" sz="2000" b="1" dirty="0">
                <a:solidFill>
                  <a:srgbClr val="333333"/>
                </a:solidFill>
                <a:ea typeface="Calibri" panose="020F0502020204030204" pitchFamily="34" charset="0"/>
                <a:cs typeface="Times New Roman" panose="02020603050405020304" pitchFamily="18" charset="0"/>
              </a:rPr>
              <a:t>, </a:t>
            </a:r>
            <a:r>
              <a:rPr lang="lv-LV" sz="2000" b="1" dirty="0">
                <a:solidFill>
                  <a:srgbClr val="333333"/>
                </a:solidFill>
                <a:ea typeface="Calibri" panose="020F0502020204030204" pitchFamily="34" charset="0"/>
                <a:cs typeface="Times New Roman" panose="02020603050405020304" pitchFamily="18" charset="0"/>
              </a:rPr>
              <a:t>efektivitāti </a:t>
            </a:r>
            <a:r>
              <a:rPr lang="lv-LV" sz="2000" dirty="0">
                <a:solidFill>
                  <a:srgbClr val="333333"/>
                </a:solidFill>
                <a:ea typeface="Calibri" panose="020F0502020204030204" pitchFamily="34" charset="0"/>
                <a:cs typeface="Times New Roman" panose="02020603050405020304" pitchFamily="18" charset="0"/>
              </a:rPr>
              <a:t>un atbilstību darba tirgus prasībām</a:t>
            </a:r>
            <a:endParaRPr lang="en-IE" sz="2000"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Veicināt </a:t>
            </a:r>
            <a:r>
              <a:rPr lang="lv-LV" sz="2000" b="1" dirty="0">
                <a:solidFill>
                  <a:srgbClr val="333333"/>
                </a:solidFill>
                <a:ea typeface="Calibri" panose="020F0502020204030204" pitchFamily="34" charset="0"/>
                <a:cs typeface="Times New Roman" panose="02020603050405020304" pitchFamily="18" charset="0"/>
              </a:rPr>
              <a:t>mūžizglītību</a:t>
            </a:r>
            <a:r>
              <a:rPr lang="lv-LV" sz="2000" dirty="0">
                <a:solidFill>
                  <a:srgbClr val="333333"/>
                </a:solidFill>
                <a:ea typeface="Calibri" panose="020F0502020204030204" pitchFamily="34" charset="0"/>
                <a:cs typeface="Times New Roman" panose="02020603050405020304" pitchFamily="18" charset="0"/>
              </a:rPr>
              <a:t> un elastīgu </a:t>
            </a:r>
            <a:r>
              <a:rPr lang="lv-LV" sz="2000" b="1" dirty="0">
                <a:solidFill>
                  <a:srgbClr val="333333"/>
                </a:solidFill>
                <a:ea typeface="Calibri" panose="020F0502020204030204" pitchFamily="34" charset="0"/>
                <a:cs typeface="Times New Roman" panose="02020603050405020304" pitchFamily="18" charset="0"/>
              </a:rPr>
              <a:t>prasmju pilnveidi </a:t>
            </a:r>
            <a:r>
              <a:rPr lang="lv-LV" sz="2000" dirty="0">
                <a:solidFill>
                  <a:srgbClr val="333333"/>
                </a:solidFill>
                <a:ea typeface="Calibri" panose="020F0502020204030204" pitchFamily="34" charset="0"/>
                <a:cs typeface="Times New Roman" panose="02020603050405020304" pitchFamily="18" charset="0"/>
              </a:rPr>
              <a:t>un pārkvalificēšanos</a:t>
            </a:r>
            <a:r>
              <a:rPr lang="en-IE" sz="2000" dirty="0">
                <a:solidFill>
                  <a:srgbClr val="333333"/>
                </a:solidFill>
                <a:ea typeface="Calibri" panose="020F0502020204030204" pitchFamily="34" charset="0"/>
                <a:cs typeface="Times New Roman" panose="02020603050405020304" pitchFamily="18" charset="0"/>
              </a:rPr>
              <a:t> </a:t>
            </a: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Labāk prognozēt pārmaiņas un vajadzību pēc jaunām prasmēm</a:t>
            </a:r>
            <a:endParaRPr lang="en-IE" sz="2000" dirty="0">
              <a:solidFill>
                <a:srgbClr val="333333"/>
              </a:solidFill>
              <a:ea typeface="Calibri" panose="020F0502020204030204" pitchFamily="34" charset="0"/>
              <a:cs typeface="Times New Roman" panose="02020603050405020304" pitchFamily="18" charset="0"/>
            </a:endParaRPr>
          </a:p>
        </p:txBody>
      </p:sp>
      <p:sp>
        <p:nvSpPr>
          <p:cNvPr id="2" name="TextBox 1"/>
          <p:cNvSpPr txBox="1"/>
          <p:nvPr/>
        </p:nvSpPr>
        <p:spPr>
          <a:xfrm>
            <a:off x="993422" y="101600"/>
            <a:ext cx="6592711" cy="553998"/>
          </a:xfrm>
          <a:prstGeom prst="rect">
            <a:avLst/>
          </a:prstGeom>
          <a:noFill/>
        </p:spPr>
        <p:txBody>
          <a:bodyPr wrap="square" rtlCol="0">
            <a:spAutoFit/>
          </a:bodyPr>
          <a:lstStyle/>
          <a:p>
            <a:r>
              <a:rPr lang="lv-LV" sz="3000" b="1" dirty="0" smtClean="0">
                <a:solidFill>
                  <a:srgbClr val="20AA63"/>
                </a:solidFill>
                <a:ea typeface="Calibri" panose="020F0502020204030204" pitchFamily="34" charset="0"/>
                <a:cs typeface="Times New Roman" panose="02020603050405020304" pitchFamily="18" charset="0"/>
              </a:rPr>
              <a:t>SOCIĀLA EIROPA</a:t>
            </a:r>
            <a:endParaRPr lang="lv-LV" sz="3000" b="1" dirty="0">
              <a:solidFill>
                <a:srgbClr val="20AA6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671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667" y="807884"/>
            <a:ext cx="8289921" cy="3187796"/>
          </a:xfrm>
          <a:prstGeom prst="rect">
            <a:avLst/>
          </a:prstGeom>
          <a:noFill/>
        </p:spPr>
        <p:txBody>
          <a:bodyPr wrap="square" lIns="68580" tIns="34290" rIns="68580" bIns="34290" rtlCol="0">
            <a:spAutoFit/>
          </a:bodyPr>
          <a:lstStyle/>
          <a:p>
            <a:pPr defTabSz="514337">
              <a:lnSpc>
                <a:spcPct val="115000"/>
              </a:lnSpc>
              <a:spcBef>
                <a:spcPts val="563"/>
              </a:spcBef>
              <a:buClr>
                <a:srgbClr val="20AA63"/>
              </a:buClr>
            </a:pPr>
            <a:r>
              <a:rPr lang="lv-LV" sz="2000" b="1" dirty="0" smtClean="0">
                <a:solidFill>
                  <a:srgbClr val="20AA63"/>
                </a:solidFill>
                <a:ea typeface="Calibri" panose="020F0502020204030204" pitchFamily="34" charset="0"/>
                <a:cs typeface="Times New Roman" panose="02020603050405020304" pitchFamily="18" charset="0"/>
              </a:rPr>
              <a:t>Sociālā </a:t>
            </a:r>
            <a:r>
              <a:rPr lang="lv-LV" sz="2000" b="1" dirty="0">
                <a:solidFill>
                  <a:srgbClr val="20AA63"/>
                </a:solidFill>
                <a:ea typeface="Calibri" panose="020F0502020204030204" pitchFamily="34" charset="0"/>
                <a:cs typeface="Times New Roman" panose="02020603050405020304" pitchFamily="18" charset="0"/>
              </a:rPr>
              <a:t>iekļaušana un veselība</a:t>
            </a: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Veicināt </a:t>
            </a:r>
            <a:r>
              <a:rPr lang="lv-LV" sz="2000" b="1" dirty="0">
                <a:solidFill>
                  <a:srgbClr val="333333"/>
                </a:solidFill>
                <a:ea typeface="Calibri" panose="020F0502020204030204" pitchFamily="34" charset="0"/>
                <a:cs typeface="Times New Roman" panose="02020603050405020304" pitchFamily="18" charset="0"/>
              </a:rPr>
              <a:t>aktīvu iekļaušanu </a:t>
            </a:r>
            <a:r>
              <a:rPr lang="lv-LV" sz="2000" dirty="0">
                <a:solidFill>
                  <a:srgbClr val="333333"/>
                </a:solidFill>
                <a:ea typeface="Calibri" panose="020F0502020204030204" pitchFamily="34" charset="0"/>
                <a:cs typeface="Times New Roman" panose="02020603050405020304" pitchFamily="18" charset="0"/>
              </a:rPr>
              <a:t>un uzlabot </a:t>
            </a:r>
            <a:r>
              <a:rPr lang="lv-LV" sz="2000" b="1" dirty="0">
                <a:solidFill>
                  <a:srgbClr val="333333"/>
                </a:solidFill>
                <a:ea typeface="Calibri" panose="020F0502020204030204" pitchFamily="34" charset="0"/>
                <a:cs typeface="Times New Roman" panose="02020603050405020304" pitchFamily="18" charset="0"/>
              </a:rPr>
              <a:t>neaizsargātu grupu </a:t>
            </a:r>
            <a:r>
              <a:rPr lang="lv-LV" sz="2000" b="1" dirty="0" err="1">
                <a:solidFill>
                  <a:srgbClr val="333333"/>
                </a:solidFill>
                <a:ea typeface="Calibri" panose="020F0502020204030204" pitchFamily="34" charset="0"/>
                <a:cs typeface="Times New Roman" panose="02020603050405020304" pitchFamily="18" charset="0"/>
              </a:rPr>
              <a:t>nodarbināmību</a:t>
            </a:r>
            <a:endParaRPr lang="lv-LV" sz="2000" b="1"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Mazināt </a:t>
            </a:r>
            <a:r>
              <a:rPr lang="lv-LV" sz="2000" b="1" dirty="0">
                <a:solidFill>
                  <a:srgbClr val="333333"/>
                </a:solidFill>
                <a:ea typeface="Calibri" panose="020F0502020204030204" pitchFamily="34" charset="0"/>
                <a:cs typeface="Times New Roman" panose="02020603050405020304" pitchFamily="18" charset="0"/>
              </a:rPr>
              <a:t>materiālo nenodrošinātību</a:t>
            </a:r>
            <a:r>
              <a:rPr lang="lv-LV" sz="2000" dirty="0">
                <a:solidFill>
                  <a:srgbClr val="333333"/>
                </a:solidFill>
                <a:ea typeface="Calibri" panose="020F0502020204030204" pitchFamily="34" charset="0"/>
                <a:cs typeface="Times New Roman" panose="02020603050405020304" pitchFamily="18" charset="0"/>
              </a:rPr>
              <a:t>, palīdzot ar pārtiku un sniedzot minimālo materiālo palīdzību</a:t>
            </a: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Novērst </a:t>
            </a:r>
            <a:r>
              <a:rPr lang="lv-LV" sz="2000" b="1" dirty="0">
                <a:solidFill>
                  <a:srgbClr val="333333"/>
                </a:solidFill>
                <a:ea typeface="Calibri" panose="020F0502020204030204" pitchFamily="34" charset="0"/>
                <a:cs typeface="Times New Roman" panose="02020603050405020304" pitchFamily="18" charset="0"/>
              </a:rPr>
              <a:t>ļoti sliktus sadzīves apstākļus </a:t>
            </a:r>
            <a:r>
              <a:rPr lang="lv-LV" sz="2000" dirty="0">
                <a:solidFill>
                  <a:srgbClr val="333333"/>
                </a:solidFill>
                <a:ea typeface="Calibri" panose="020F0502020204030204" pitchFamily="34" charset="0"/>
                <a:cs typeface="Times New Roman" panose="02020603050405020304" pitchFamily="18" charset="0"/>
              </a:rPr>
              <a:t>un uzlabot piekļuvi sociālajiem mājokļiem</a:t>
            </a:r>
            <a:endParaRPr lang="en-US" sz="2000" dirty="0">
              <a:solidFill>
                <a:srgbClr val="333333"/>
              </a:solidFill>
              <a:ea typeface="Calibri" panose="020F0502020204030204" pitchFamily="34" charset="0"/>
              <a:cs typeface="Times New Roman" panose="02020603050405020304" pitchFamily="18" charset="0"/>
            </a:endParaRPr>
          </a:p>
          <a:p>
            <a:pPr marL="257175" indent="-257175" defTabSz="514337">
              <a:lnSpc>
                <a:spcPct val="115000"/>
              </a:lnSpc>
              <a:spcBef>
                <a:spcPts val="563"/>
              </a:spcBef>
              <a:buClr>
                <a:srgbClr val="20AA63"/>
              </a:buClr>
              <a:buFont typeface="Arial" panose="020B0604020202020204" pitchFamily="34" charset="0"/>
              <a:buChar char="•"/>
            </a:pPr>
            <a:r>
              <a:rPr lang="lv-LV" sz="2000" dirty="0">
                <a:solidFill>
                  <a:srgbClr val="333333"/>
                </a:solidFill>
                <a:ea typeface="Calibri" panose="020F0502020204030204" pitchFamily="34" charset="0"/>
                <a:cs typeface="Times New Roman" panose="02020603050405020304" pitchFamily="18" charset="0"/>
              </a:rPr>
              <a:t>Uzlabot </a:t>
            </a:r>
            <a:r>
              <a:rPr lang="lv-LV" sz="2000" b="1" dirty="0">
                <a:solidFill>
                  <a:srgbClr val="333333"/>
                </a:solidFill>
                <a:ea typeface="Calibri" panose="020F0502020204030204" pitchFamily="34" charset="0"/>
                <a:cs typeface="Times New Roman" panose="02020603050405020304" pitchFamily="18" charset="0"/>
              </a:rPr>
              <a:t>vienlīdzīgu un savlaicīgu piekļuvi </a:t>
            </a:r>
            <a:r>
              <a:rPr lang="lv-LV" sz="2000" dirty="0">
                <a:solidFill>
                  <a:srgbClr val="333333"/>
                </a:solidFill>
                <a:ea typeface="Calibri" panose="020F0502020204030204" pitchFamily="34" charset="0"/>
                <a:cs typeface="Times New Roman" panose="02020603050405020304" pitchFamily="18" charset="0"/>
              </a:rPr>
              <a:t>sociālajiem, veselības aprūpes un ilgtermiņa aprūpes</a:t>
            </a:r>
            <a:r>
              <a:rPr lang="en-US" sz="2000" dirty="0">
                <a:solidFill>
                  <a:srgbClr val="333333"/>
                </a:solidFill>
                <a:ea typeface="Calibri" panose="020F0502020204030204" pitchFamily="34" charset="0"/>
                <a:cs typeface="Times New Roman" panose="02020603050405020304" pitchFamily="18" charset="0"/>
              </a:rPr>
              <a:t> </a:t>
            </a:r>
            <a:r>
              <a:rPr lang="lv-LV" sz="2000" dirty="0">
                <a:solidFill>
                  <a:srgbClr val="333333"/>
                </a:solidFill>
                <a:ea typeface="Calibri" panose="020F0502020204030204" pitchFamily="34" charset="0"/>
                <a:cs typeface="Times New Roman" panose="02020603050405020304" pitchFamily="18" charset="0"/>
              </a:rPr>
              <a:t>pakalpojumiem</a:t>
            </a:r>
            <a:endParaRPr lang="en-US" sz="2000" dirty="0">
              <a:solidFill>
                <a:srgbClr val="333333"/>
              </a:solidFill>
              <a:ea typeface="Calibri" panose="020F0502020204030204" pitchFamily="34" charset="0"/>
              <a:cs typeface="Times New Roman" panose="02020603050405020304" pitchFamily="18" charset="0"/>
            </a:endParaRPr>
          </a:p>
        </p:txBody>
      </p:sp>
      <p:sp>
        <p:nvSpPr>
          <p:cNvPr id="3" name="TextBox 2"/>
          <p:cNvSpPr txBox="1"/>
          <p:nvPr/>
        </p:nvSpPr>
        <p:spPr>
          <a:xfrm>
            <a:off x="993422" y="101600"/>
            <a:ext cx="6592711" cy="553998"/>
          </a:xfrm>
          <a:prstGeom prst="rect">
            <a:avLst/>
          </a:prstGeom>
          <a:noFill/>
        </p:spPr>
        <p:txBody>
          <a:bodyPr wrap="square" rtlCol="0">
            <a:spAutoFit/>
          </a:bodyPr>
          <a:lstStyle/>
          <a:p>
            <a:r>
              <a:rPr lang="lv-LV" sz="3000" b="1" dirty="0" smtClean="0">
                <a:solidFill>
                  <a:srgbClr val="20AA63"/>
                </a:solidFill>
                <a:ea typeface="Calibri" panose="020F0502020204030204" pitchFamily="34" charset="0"/>
                <a:cs typeface="Times New Roman" panose="02020603050405020304" pitchFamily="18" charset="0"/>
              </a:rPr>
              <a:t>SOCIĀLA EIROPA</a:t>
            </a:r>
            <a:endParaRPr lang="lv-LV" sz="3000" b="1" dirty="0">
              <a:solidFill>
                <a:srgbClr val="20AA6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749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75772" y="312456"/>
            <a:ext cx="7211028"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4000" b="1" dirty="0" smtClean="0">
                <a:solidFill>
                  <a:srgbClr val="20AA63"/>
                </a:solidFill>
                <a:latin typeface="+mn-lt"/>
              </a:rPr>
              <a:t>Liels vai mazs – 1%</a:t>
            </a:r>
            <a:endParaRPr lang="en-US" sz="4000" b="1" dirty="0">
              <a:solidFill>
                <a:srgbClr val="20AA63"/>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642" y="1298222"/>
            <a:ext cx="4486158" cy="3845278"/>
          </a:xfrm>
          <a:prstGeom prst="rect">
            <a:avLst/>
          </a:prstGeom>
        </p:spPr>
      </p:pic>
    </p:spTree>
    <p:extLst>
      <p:ext uri="{BB962C8B-B14F-4D97-AF65-F5344CB8AC3E}">
        <p14:creationId xmlns:p14="http://schemas.microsoft.com/office/powerpoint/2010/main" val="211145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708" y="1952114"/>
            <a:ext cx="8283114" cy="2364493"/>
          </a:xfrm>
          <a:prstGeom prst="rect">
            <a:avLst/>
          </a:prstGeom>
          <a:noFill/>
        </p:spPr>
        <p:txBody>
          <a:bodyPr wrap="square" lIns="68580" tIns="34290" rIns="68580" bIns="34290" rtlCol="0">
            <a:spAutoFit/>
          </a:bodyPr>
          <a:lstStyle/>
          <a:p>
            <a:pPr marL="257175" indent="-257175" algn="just" defTabSz="514337">
              <a:lnSpc>
                <a:spcPct val="115000"/>
              </a:lnSpc>
              <a:spcBef>
                <a:spcPts val="450"/>
              </a:spcBef>
              <a:buClr>
                <a:srgbClr val="20AA63"/>
              </a:buClr>
              <a:buFont typeface="Arial" panose="020B0604020202020204" pitchFamily="34" charset="0"/>
              <a:buChar char="•"/>
            </a:pPr>
            <a:r>
              <a:rPr lang="lv-LV" sz="2000" dirty="0" smtClean="0">
                <a:ea typeface="Calibri" panose="020F0502020204030204" pitchFamily="34" charset="0"/>
                <a:cs typeface="Times New Roman" panose="02020603050405020304" pitchFamily="18" charset="0"/>
              </a:rPr>
              <a:t>Samazināt </a:t>
            </a:r>
            <a:r>
              <a:rPr lang="lv-LV" sz="2000" b="1" dirty="0">
                <a:ea typeface="Calibri" panose="020F0502020204030204" pitchFamily="34" charset="0"/>
                <a:cs typeface="Times New Roman" panose="02020603050405020304" pitchFamily="18" charset="0"/>
              </a:rPr>
              <a:t>teritoriālās atšķirības un demogrāfiskās problēmas</a:t>
            </a:r>
            <a:endParaRPr lang="en-IE" sz="2000" b="1" dirty="0">
              <a:ea typeface="Calibri" panose="020F0502020204030204" pitchFamily="34" charset="0"/>
              <a:cs typeface="Times New Roman" panose="02020603050405020304" pitchFamily="18" charset="0"/>
            </a:endParaRPr>
          </a:p>
          <a:p>
            <a:pPr marL="257175" indent="-257175" algn="just" defTabSz="514337">
              <a:lnSpc>
                <a:spcPct val="115000"/>
              </a:lnSpc>
              <a:spcBef>
                <a:spcPts val="450"/>
              </a:spcBef>
              <a:buClr>
                <a:srgbClr val="20AA63"/>
              </a:buClr>
              <a:buFont typeface="Arial" panose="020B0604020202020204" pitchFamily="34" charset="0"/>
              <a:buChar char="•"/>
            </a:pPr>
            <a:r>
              <a:rPr lang="lv-LV" sz="2000" dirty="0">
                <a:ea typeface="Calibri" panose="020F0502020204030204" pitchFamily="34" charset="0"/>
                <a:cs typeface="Times New Roman" panose="02020603050405020304" pitchFamily="18" charset="0"/>
              </a:rPr>
              <a:t>Uzlabot pilsētu teritoriju un </a:t>
            </a:r>
            <a:r>
              <a:rPr lang="lv-LV" sz="2000" b="1" dirty="0">
                <a:ea typeface="Calibri" panose="020F0502020204030204" pitchFamily="34" charset="0"/>
                <a:cs typeface="Times New Roman" panose="02020603050405020304" pitchFamily="18" charset="0"/>
              </a:rPr>
              <a:t>uzņēmējdarbības vides pievilcību</a:t>
            </a:r>
            <a:r>
              <a:rPr lang="en-IE" sz="2000" dirty="0">
                <a:ea typeface="Calibri" panose="020F0502020204030204" pitchFamily="34" charset="0"/>
                <a:cs typeface="Times New Roman" panose="02020603050405020304" pitchFamily="18" charset="0"/>
              </a:rPr>
              <a:t>, </a:t>
            </a:r>
            <a:r>
              <a:rPr lang="lv-LV" sz="2000" dirty="0">
                <a:ea typeface="Calibri" panose="020F0502020204030204" pitchFamily="34" charset="0"/>
                <a:cs typeface="Times New Roman" panose="02020603050405020304" pitchFamily="18" charset="0"/>
              </a:rPr>
              <a:t>izveidot saiknes ar funkcionālām </a:t>
            </a:r>
            <a:r>
              <a:rPr lang="lv-LV" sz="2000" dirty="0" smtClean="0">
                <a:ea typeface="Calibri" panose="020F0502020204030204" pitchFamily="34" charset="0"/>
                <a:cs typeface="Times New Roman" panose="02020603050405020304" pitchFamily="18" charset="0"/>
              </a:rPr>
              <a:t>pilsētu teritorijām</a:t>
            </a:r>
            <a:endParaRPr lang="en-IE" sz="2000" dirty="0">
              <a:ea typeface="Calibri" panose="020F0502020204030204" pitchFamily="34" charset="0"/>
              <a:cs typeface="Times New Roman" panose="02020603050405020304" pitchFamily="18" charset="0"/>
            </a:endParaRPr>
          </a:p>
          <a:p>
            <a:pPr marL="257175" indent="-257175" algn="just" defTabSz="514337">
              <a:lnSpc>
                <a:spcPct val="115000"/>
              </a:lnSpc>
              <a:spcBef>
                <a:spcPts val="450"/>
              </a:spcBef>
              <a:buClr>
                <a:srgbClr val="20AA63"/>
              </a:buClr>
              <a:buFont typeface="Arial" panose="020B0604020202020204" pitchFamily="34" charset="0"/>
              <a:buChar char="•"/>
            </a:pPr>
            <a:r>
              <a:rPr lang="lv-LV" sz="2000" b="1" dirty="0">
                <a:ea typeface="Calibri" panose="020F0502020204030204" pitchFamily="34" charset="0"/>
                <a:cs typeface="Times New Roman" panose="02020603050405020304" pitchFamily="18" charset="0"/>
              </a:rPr>
              <a:t>Apvienot</a:t>
            </a:r>
            <a:r>
              <a:rPr lang="lv-LV" sz="2000" dirty="0">
                <a:ea typeface="Calibri" panose="020F0502020204030204" pitchFamily="34" charset="0"/>
                <a:cs typeface="Times New Roman" panose="02020603050405020304" pitchFamily="18" charset="0"/>
              </a:rPr>
              <a:t> pielāgošanās un dzīves kvalitātes pasākumus ar ieguldījumiem, kas uzlabo izaugsmi</a:t>
            </a:r>
            <a:endParaRPr lang="en-IE" sz="2000" dirty="0">
              <a:ea typeface="Calibri" panose="020F0502020204030204" pitchFamily="34" charset="0"/>
              <a:cs typeface="Times New Roman" panose="02020603050405020304" pitchFamily="18" charset="0"/>
            </a:endParaRPr>
          </a:p>
          <a:p>
            <a:pPr marL="257175" indent="-257175" algn="just" defTabSz="514337">
              <a:lnSpc>
                <a:spcPct val="115000"/>
              </a:lnSpc>
              <a:spcBef>
                <a:spcPts val="450"/>
              </a:spcBef>
              <a:buClr>
                <a:srgbClr val="20AA63"/>
              </a:buClr>
              <a:buFont typeface="Arial" panose="020B0604020202020204" pitchFamily="34" charset="0"/>
              <a:buChar char="•"/>
            </a:pPr>
            <a:r>
              <a:rPr lang="lv-LV" sz="2000" dirty="0">
                <a:ea typeface="Calibri" panose="020F0502020204030204" pitchFamily="34" charset="0"/>
                <a:cs typeface="Times New Roman" panose="02020603050405020304" pitchFamily="18" charset="0"/>
              </a:rPr>
              <a:t>Stiprināt </a:t>
            </a:r>
            <a:r>
              <a:rPr lang="lv-LV" sz="2000" b="1" dirty="0" smtClean="0">
                <a:ea typeface="Calibri" panose="020F0502020204030204" pitchFamily="34" charset="0"/>
                <a:cs typeface="Times New Roman" panose="02020603050405020304" pitchFamily="18" charset="0"/>
              </a:rPr>
              <a:t>pašvaldības iestāžu </a:t>
            </a:r>
            <a:r>
              <a:rPr lang="lv-LV" sz="2000" b="1" dirty="0">
                <a:ea typeface="Calibri" panose="020F0502020204030204" pitchFamily="34" charset="0"/>
                <a:cs typeface="Times New Roman" panose="02020603050405020304" pitchFamily="18" charset="0"/>
              </a:rPr>
              <a:t>spējas</a:t>
            </a:r>
            <a:endParaRPr lang="en-IE" sz="2000" b="1" dirty="0">
              <a:ea typeface="Calibri" panose="020F0502020204030204" pitchFamily="34" charset="0"/>
              <a:cs typeface="Times New Roman" panose="02020603050405020304" pitchFamily="18" charset="0"/>
            </a:endParaRPr>
          </a:p>
        </p:txBody>
      </p:sp>
      <p:sp>
        <p:nvSpPr>
          <p:cNvPr id="2" name="TextBox 1"/>
          <p:cNvSpPr txBox="1"/>
          <p:nvPr/>
        </p:nvSpPr>
        <p:spPr>
          <a:xfrm>
            <a:off x="643468" y="270933"/>
            <a:ext cx="7191022" cy="1773562"/>
          </a:xfrm>
          <a:prstGeom prst="rect">
            <a:avLst/>
          </a:prstGeom>
          <a:noFill/>
        </p:spPr>
        <p:txBody>
          <a:bodyPr wrap="square" rtlCol="0">
            <a:spAutoFit/>
          </a:bodyPr>
          <a:lstStyle/>
          <a:p>
            <a:pPr defTabSz="514337">
              <a:lnSpc>
                <a:spcPct val="115000"/>
              </a:lnSpc>
              <a:spcBef>
                <a:spcPts val="563"/>
              </a:spcBef>
              <a:buClr>
                <a:srgbClr val="20AA63"/>
              </a:buClr>
            </a:pPr>
            <a:r>
              <a:rPr lang="lv-LV" sz="2500" b="1" dirty="0" smtClean="0">
                <a:solidFill>
                  <a:srgbClr val="20AA63"/>
                </a:solidFill>
                <a:ea typeface="Calibri" panose="020F0502020204030204" pitchFamily="34" charset="0"/>
                <a:cs typeface="Times New Roman" panose="02020603050405020304" pitchFamily="18" charset="0"/>
              </a:rPr>
              <a:t>IEDZĪVOTĀJIEM TUVĀKA EIROPA</a:t>
            </a:r>
            <a:r>
              <a:rPr lang="en-IE" sz="2500" b="1" dirty="0" smtClean="0">
                <a:solidFill>
                  <a:srgbClr val="20AA63"/>
                </a:solidFill>
                <a:ea typeface="Calibri" panose="020F0502020204030204" pitchFamily="34" charset="0"/>
                <a:cs typeface="Times New Roman" panose="02020603050405020304" pitchFamily="18" charset="0"/>
              </a:rPr>
              <a:t> </a:t>
            </a:r>
          </a:p>
          <a:p>
            <a:pPr defTabSz="514337">
              <a:lnSpc>
                <a:spcPct val="115000"/>
              </a:lnSpc>
              <a:spcBef>
                <a:spcPts val="563"/>
              </a:spcBef>
              <a:buClr>
                <a:srgbClr val="20AA63"/>
              </a:buClr>
            </a:pPr>
            <a:r>
              <a:rPr lang="lv-LV" sz="2500" dirty="0" smtClean="0">
                <a:solidFill>
                  <a:srgbClr val="333333"/>
                </a:solidFill>
                <a:ea typeface="Calibri" panose="020F0502020204030204" pitchFamily="34" charset="0"/>
                <a:cs typeface="Times New Roman" panose="02020603050405020304" pitchFamily="18" charset="0"/>
              </a:rPr>
              <a:t>Ilgtspējīga</a:t>
            </a:r>
            <a:r>
              <a:rPr lang="en-IE" sz="2500" dirty="0">
                <a:solidFill>
                  <a:srgbClr val="333333"/>
                </a:solidFill>
                <a:ea typeface="Calibri" panose="020F0502020204030204" pitchFamily="34" charset="0"/>
                <a:cs typeface="Times New Roman" panose="02020603050405020304" pitchFamily="18" charset="0"/>
              </a:rPr>
              <a:t>, </a:t>
            </a:r>
            <a:r>
              <a:rPr lang="lv-LV" sz="2500" dirty="0">
                <a:solidFill>
                  <a:srgbClr val="333333"/>
                </a:solidFill>
                <a:ea typeface="Calibri" panose="020F0502020204030204" pitchFamily="34" charset="0"/>
                <a:cs typeface="Times New Roman" panose="02020603050405020304" pitchFamily="18" charset="0"/>
              </a:rPr>
              <a:t>integrēta pilsētu, lauku un piekrastes teritoriju attīstība un vietējās iniciatīvas</a:t>
            </a:r>
            <a:endParaRPr lang="en-IE" sz="2500" dirty="0">
              <a:solidFill>
                <a:srgbClr val="333333"/>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14538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968" y="1507796"/>
            <a:ext cx="7850832" cy="2644314"/>
          </a:xfrm>
          <a:prstGeom prst="rect">
            <a:avLst/>
          </a:prstGeom>
          <a:noFill/>
        </p:spPr>
        <p:txBody>
          <a:bodyPr wrap="square" lIns="68580" tIns="34290" rIns="68580" bIns="34290" rtlCol="0">
            <a:spAutoFit/>
          </a:bodyPr>
          <a:lstStyle/>
          <a:p>
            <a:pPr marL="257175" indent="-257175" defTabSz="514337">
              <a:spcBef>
                <a:spcPts val="225"/>
              </a:spcBef>
              <a:spcAft>
                <a:spcPts val="450"/>
              </a:spcAft>
              <a:buClr>
                <a:srgbClr val="20AA63"/>
              </a:buClr>
              <a:buFont typeface="Courier New" panose="02070309020205020404" pitchFamily="49" charset="0"/>
              <a:buChar char="o"/>
            </a:pPr>
            <a:r>
              <a:rPr lang="lv-LV" dirty="0">
                <a:ea typeface="Calibri" panose="020F0502020204030204" pitchFamily="34" charset="0"/>
                <a:cs typeface="Times New Roman" panose="02020603050405020304" pitchFamily="18" charset="0"/>
              </a:rPr>
              <a:t>Komisija ir gatava sākt</a:t>
            </a:r>
            <a:r>
              <a:rPr lang="en-IE" dirty="0">
                <a:ea typeface="Calibri" panose="020F0502020204030204" pitchFamily="34" charset="0"/>
                <a:cs typeface="Times New Roman" panose="02020603050405020304" pitchFamily="18" charset="0"/>
              </a:rPr>
              <a:t> </a:t>
            </a:r>
            <a:r>
              <a:rPr lang="lv-LV" b="1" dirty="0">
                <a:ea typeface="Calibri" panose="020F0502020204030204" pitchFamily="34" charset="0"/>
                <a:cs typeface="Times New Roman" panose="02020603050405020304" pitchFamily="18" charset="0"/>
              </a:rPr>
              <a:t>neformālu dialogu</a:t>
            </a:r>
            <a:r>
              <a:rPr lang="en-IE" dirty="0">
                <a:ea typeface="Calibri" panose="020F0502020204030204" pitchFamily="34" charset="0"/>
                <a:cs typeface="Times New Roman" panose="02020603050405020304" pitchFamily="18" charset="0"/>
              </a:rPr>
              <a:t>, </a:t>
            </a:r>
            <a:r>
              <a:rPr lang="lv-LV" dirty="0">
                <a:ea typeface="Calibri" panose="020F0502020204030204" pitchFamily="34" charset="0"/>
                <a:cs typeface="Times New Roman" panose="02020603050405020304" pitchFamily="18" charset="0"/>
              </a:rPr>
              <a:t>kas ir būtisks, lai pēc iespējas ātrāk virzītos uz priekšu</a:t>
            </a:r>
            <a:r>
              <a:rPr lang="en-IE" dirty="0">
                <a:ea typeface="Calibri" panose="020F0502020204030204" pitchFamily="34" charset="0"/>
                <a:cs typeface="Times New Roman" panose="02020603050405020304" pitchFamily="18" charset="0"/>
              </a:rPr>
              <a:t> 2019</a:t>
            </a:r>
            <a:r>
              <a:rPr lang="lv-LV" dirty="0">
                <a:ea typeface="Calibri" panose="020F0502020204030204" pitchFamily="34" charset="0"/>
                <a:cs typeface="Times New Roman" panose="02020603050405020304" pitchFamily="18" charset="0"/>
              </a:rPr>
              <a:t>.</a:t>
            </a:r>
            <a:r>
              <a:rPr lang="en-IE" dirty="0">
                <a:ea typeface="Calibri" panose="020F0502020204030204" pitchFamily="34" charset="0"/>
                <a:cs typeface="Times New Roman" panose="02020603050405020304" pitchFamily="18" charset="0"/>
              </a:rPr>
              <a:t> </a:t>
            </a:r>
            <a:r>
              <a:rPr lang="lv-LV" dirty="0">
                <a:ea typeface="Calibri" panose="020F0502020204030204" pitchFamily="34" charset="0"/>
                <a:cs typeface="Times New Roman" panose="02020603050405020304" pitchFamily="18" charset="0"/>
              </a:rPr>
              <a:t>un</a:t>
            </a:r>
            <a:r>
              <a:rPr lang="en-IE" dirty="0">
                <a:ea typeface="Calibri" panose="020F0502020204030204" pitchFamily="34" charset="0"/>
                <a:cs typeface="Times New Roman" panose="02020603050405020304" pitchFamily="18" charset="0"/>
              </a:rPr>
              <a:t> 2020</a:t>
            </a:r>
            <a:r>
              <a:rPr lang="lv-LV" dirty="0">
                <a:ea typeface="Calibri" panose="020F0502020204030204" pitchFamily="34" charset="0"/>
                <a:cs typeface="Times New Roman" panose="02020603050405020304" pitchFamily="18" charset="0"/>
              </a:rPr>
              <a:t>. gadā</a:t>
            </a:r>
            <a:endParaRPr lang="en-IE" dirty="0">
              <a:ea typeface="Calibri" panose="020F0502020204030204" pitchFamily="34" charset="0"/>
              <a:cs typeface="Times New Roman" panose="02020603050405020304" pitchFamily="18" charset="0"/>
            </a:endParaRPr>
          </a:p>
          <a:p>
            <a:pPr marL="257175" indent="-257175" defTabSz="514337">
              <a:spcBef>
                <a:spcPts val="225"/>
              </a:spcBef>
              <a:spcAft>
                <a:spcPts val="450"/>
              </a:spcAft>
              <a:buClr>
                <a:srgbClr val="20AA63"/>
              </a:buClr>
              <a:buFont typeface="Courier New" panose="02070309020205020404" pitchFamily="49" charset="0"/>
              <a:buChar char="o"/>
            </a:pPr>
            <a:r>
              <a:rPr lang="lv-LV" b="1" dirty="0" smtClean="0">
                <a:ea typeface="Calibri" panose="020F0502020204030204" pitchFamily="34" charset="0"/>
                <a:cs typeface="Times New Roman" panose="02020603050405020304" pitchFamily="18" charset="0"/>
              </a:rPr>
              <a:t>Dialogs </a:t>
            </a:r>
            <a:r>
              <a:rPr lang="lv-LV" b="1" dirty="0">
                <a:ea typeface="Calibri" panose="020F0502020204030204" pitchFamily="34" charset="0"/>
                <a:cs typeface="Times New Roman" panose="02020603050405020304" pitchFamily="18" charset="0"/>
              </a:rPr>
              <a:t>ar visām </a:t>
            </a:r>
            <a:r>
              <a:rPr lang="lv-LV" b="1" dirty="0" smtClean="0">
                <a:ea typeface="Calibri" panose="020F0502020204030204" pitchFamily="34" charset="0"/>
                <a:cs typeface="Times New Roman" panose="02020603050405020304" pitchFamily="18" charset="0"/>
              </a:rPr>
              <a:t>iesaistītajām pusēm </a:t>
            </a:r>
            <a:r>
              <a:rPr lang="lv-LV" dirty="0" smtClean="0">
                <a:ea typeface="Calibri" panose="020F0502020204030204" pitchFamily="34" charset="0"/>
                <a:cs typeface="Times New Roman" panose="02020603050405020304" pitchFamily="18" charset="0"/>
              </a:rPr>
              <a:t>no </a:t>
            </a:r>
            <a:r>
              <a:rPr lang="lv-LV" dirty="0">
                <a:ea typeface="Calibri" panose="020F0502020204030204" pitchFamily="34" charset="0"/>
                <a:cs typeface="Times New Roman" panose="02020603050405020304" pitchFamily="18" charset="0"/>
              </a:rPr>
              <a:t>paša </a:t>
            </a:r>
            <a:r>
              <a:rPr lang="lv-LV" dirty="0" smtClean="0">
                <a:ea typeface="Calibri" panose="020F0502020204030204" pitchFamily="34" charset="0"/>
                <a:cs typeface="Times New Roman" panose="02020603050405020304" pitchFamily="18" charset="0"/>
              </a:rPr>
              <a:t>sākuma</a:t>
            </a:r>
          </a:p>
          <a:p>
            <a:pPr marL="257175" indent="-257175" defTabSz="514337">
              <a:spcBef>
                <a:spcPts val="225"/>
              </a:spcBef>
              <a:spcAft>
                <a:spcPts val="450"/>
              </a:spcAft>
              <a:buClr>
                <a:srgbClr val="20AA63"/>
              </a:buClr>
              <a:buFont typeface="Courier New" panose="02070309020205020404" pitchFamily="49" charset="0"/>
              <a:buChar char="o"/>
            </a:pPr>
            <a:r>
              <a:rPr lang="lv-LV" dirty="0" smtClean="0">
                <a:ea typeface="Calibri" panose="020F0502020204030204" pitchFamily="34" charset="0"/>
                <a:cs typeface="Times New Roman" panose="02020603050405020304" pitchFamily="18" charset="0"/>
              </a:rPr>
              <a:t>Dalībvalstu </a:t>
            </a:r>
            <a:r>
              <a:rPr lang="lv-LV" dirty="0">
                <a:ea typeface="Calibri" panose="020F0502020204030204" pitchFamily="34" charset="0"/>
                <a:cs typeface="Times New Roman" panose="02020603050405020304" pitchFamily="18" charset="0"/>
              </a:rPr>
              <a:t>plānošanas ieceres līdz </a:t>
            </a:r>
            <a:r>
              <a:rPr lang="en-GB" dirty="0">
                <a:ea typeface="Calibri" panose="020F0502020204030204" pitchFamily="34" charset="0"/>
                <a:cs typeface="Times New Roman" panose="02020603050405020304" pitchFamily="18" charset="0"/>
              </a:rPr>
              <a:t>2019</a:t>
            </a:r>
            <a:r>
              <a:rPr lang="lv-LV" dirty="0">
                <a:ea typeface="Calibri" panose="020F0502020204030204" pitchFamily="34" charset="0"/>
                <a:cs typeface="Times New Roman" panose="02020603050405020304" pitchFamily="18" charset="0"/>
              </a:rPr>
              <a:t>. gada jūnija beigām</a:t>
            </a:r>
            <a:r>
              <a:rPr lang="en-GB" dirty="0">
                <a:ea typeface="Calibri" panose="020F0502020204030204" pitchFamily="34" charset="0"/>
                <a:cs typeface="Times New Roman" panose="02020603050405020304" pitchFamily="18" charset="0"/>
              </a:rPr>
              <a:t> </a:t>
            </a:r>
            <a:r>
              <a:rPr lang="en-GB" b="1" dirty="0" smtClean="0">
                <a:ea typeface="Calibri" panose="020F0502020204030204" pitchFamily="34" charset="0"/>
                <a:cs typeface="Times New Roman" panose="02020603050405020304" pitchFamily="18" charset="0"/>
              </a:rPr>
              <a:t>(</a:t>
            </a:r>
            <a:r>
              <a:rPr lang="lv-LV" b="1" dirty="0" smtClean="0">
                <a:ea typeface="Calibri" panose="020F0502020204030204" pitchFamily="34" charset="0"/>
                <a:cs typeface="Times New Roman" panose="02020603050405020304" pitchFamily="18" charset="0"/>
              </a:rPr>
              <a:t>Nacionālais Attīstības plāns)</a:t>
            </a:r>
            <a:endParaRPr lang="en-GB" b="1" dirty="0">
              <a:ea typeface="Calibri" panose="020F0502020204030204" pitchFamily="34" charset="0"/>
              <a:cs typeface="Times New Roman" panose="02020603050405020304" pitchFamily="18" charset="0"/>
            </a:endParaRPr>
          </a:p>
          <a:p>
            <a:pPr marL="257175" indent="-257175" defTabSz="514337">
              <a:spcBef>
                <a:spcPts val="225"/>
              </a:spcBef>
              <a:spcAft>
                <a:spcPts val="450"/>
              </a:spcAft>
              <a:buClr>
                <a:srgbClr val="20AA63"/>
              </a:buClr>
              <a:buFont typeface="Courier New" panose="02070309020205020404" pitchFamily="49" charset="0"/>
              <a:buChar char="o"/>
            </a:pPr>
            <a:r>
              <a:rPr lang="lv-LV" b="1" dirty="0" smtClean="0">
                <a:ea typeface="Calibri" panose="020F0502020204030204" pitchFamily="34" charset="0"/>
                <a:cs typeface="Times New Roman" panose="02020603050405020304" pitchFamily="18" charset="0"/>
              </a:rPr>
              <a:t>Tehniski semināri </a:t>
            </a:r>
            <a:r>
              <a:rPr lang="lv-LV" dirty="0">
                <a:ea typeface="Calibri" panose="020F0502020204030204" pitchFamily="34" charset="0"/>
                <a:cs typeface="Times New Roman" panose="02020603050405020304" pitchFamily="18" charset="0"/>
              </a:rPr>
              <a:t>ar </a:t>
            </a:r>
            <a:r>
              <a:rPr lang="lv-LV" dirty="0" smtClean="0">
                <a:ea typeface="Calibri" panose="020F0502020204030204" pitchFamily="34" charset="0"/>
                <a:cs typeface="Times New Roman" panose="02020603050405020304" pitchFamily="18" charset="0"/>
              </a:rPr>
              <a:t>vadošo iestādi un citiem partneriem (CFLA, </a:t>
            </a:r>
            <a:r>
              <a:rPr lang="lv-LV" dirty="0" err="1" smtClean="0">
                <a:ea typeface="Calibri" panose="020F0502020204030204" pitchFamily="34" charset="0"/>
                <a:cs typeface="Times New Roman" panose="02020603050405020304" pitchFamily="18" charset="0"/>
              </a:rPr>
              <a:t>etc</a:t>
            </a:r>
            <a:r>
              <a:rPr lang="lv-LV" dirty="0" smtClean="0">
                <a:ea typeface="Calibri" panose="020F0502020204030204" pitchFamily="34" charset="0"/>
                <a:cs typeface="Times New Roman" panose="02020603050405020304" pitchFamily="18" charset="0"/>
              </a:rPr>
              <a:t>.) </a:t>
            </a:r>
            <a:endParaRPr lang="lv-LV" dirty="0">
              <a:ea typeface="Calibri" panose="020F0502020204030204" pitchFamily="34" charset="0"/>
              <a:cs typeface="Times New Roman" panose="02020603050405020304" pitchFamily="18" charset="0"/>
            </a:endParaRPr>
          </a:p>
          <a:p>
            <a:pPr marL="257175" indent="-257175" defTabSz="514337">
              <a:spcBef>
                <a:spcPts val="225"/>
              </a:spcBef>
              <a:spcAft>
                <a:spcPts val="450"/>
              </a:spcAft>
              <a:buClr>
                <a:srgbClr val="20AA63"/>
              </a:buClr>
              <a:buFont typeface="Courier New" panose="02070309020205020404" pitchFamily="49" charset="0"/>
              <a:buChar char="o"/>
            </a:pPr>
            <a:r>
              <a:rPr lang="lv-LV" dirty="0" smtClean="0">
                <a:ea typeface="Calibri" panose="020F0502020204030204" pitchFamily="34" charset="0"/>
                <a:cs typeface="Times New Roman" panose="02020603050405020304" pitchFamily="18" charset="0"/>
              </a:rPr>
              <a:t>Kopīgs </a:t>
            </a:r>
            <a:r>
              <a:rPr lang="lv-LV" b="1" dirty="0">
                <a:ea typeface="Calibri" panose="020F0502020204030204" pitchFamily="34" charset="0"/>
                <a:cs typeface="Times New Roman" panose="02020603050405020304" pitchFamily="18" charset="0"/>
              </a:rPr>
              <a:t>mērķis</a:t>
            </a:r>
            <a:r>
              <a:rPr lang="lv-LV" dirty="0">
                <a:ea typeface="Calibri" panose="020F0502020204030204" pitchFamily="34" charset="0"/>
                <a:cs typeface="Times New Roman" panose="02020603050405020304" pitchFamily="18" charset="0"/>
              </a:rPr>
              <a:t> pieņemt visus partnerības nolīgumus un programmas līdz </a:t>
            </a:r>
            <a:r>
              <a:rPr lang="en-GB" b="1" dirty="0">
                <a:ea typeface="Calibri" panose="020F0502020204030204" pitchFamily="34" charset="0"/>
                <a:cs typeface="Times New Roman" panose="02020603050405020304" pitchFamily="18" charset="0"/>
              </a:rPr>
              <a:t>2020</a:t>
            </a:r>
            <a:r>
              <a:rPr lang="lv-LV" b="1" dirty="0">
                <a:ea typeface="Calibri" panose="020F0502020204030204" pitchFamily="34" charset="0"/>
                <a:cs typeface="Times New Roman" panose="02020603050405020304" pitchFamily="18" charset="0"/>
              </a:rPr>
              <a:t>. gada beigām</a:t>
            </a:r>
            <a:endParaRPr lang="en-US" b="1" dirty="0">
              <a:ea typeface="Calibri" panose="020F0502020204030204" pitchFamily="34" charset="0"/>
              <a:cs typeface="Times New Roman" panose="02020603050405020304" pitchFamily="18" charset="0"/>
            </a:endParaRPr>
          </a:p>
        </p:txBody>
      </p:sp>
      <p:sp>
        <p:nvSpPr>
          <p:cNvPr id="6" name="Title 1"/>
          <p:cNvSpPr txBox="1">
            <a:spLocks/>
          </p:cNvSpPr>
          <p:nvPr/>
        </p:nvSpPr>
        <p:spPr>
          <a:xfrm>
            <a:off x="1061158" y="279874"/>
            <a:ext cx="5452532" cy="615553"/>
          </a:xfrm>
          <a:prstGeom prst="rect">
            <a:avLst/>
          </a:prstGeom>
        </p:spPr>
        <p:txBody>
          <a:bodyPr wrap="square">
            <a:spAutoFit/>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lv-LV" sz="3400" dirty="0" smtClean="0">
                <a:solidFill>
                  <a:srgbClr val="20AA63"/>
                </a:solidFill>
                <a:latin typeface="+mn-lt"/>
              </a:rPr>
              <a:t>NĀKAMIE SOĻI</a:t>
            </a:r>
            <a:endParaRPr lang="en-GB" sz="3400" spc="-50" dirty="0">
              <a:solidFill>
                <a:srgbClr val="20AA63"/>
              </a:solidFill>
              <a:latin typeface="+mn-lt"/>
            </a:endParaRPr>
          </a:p>
        </p:txBody>
      </p:sp>
    </p:spTree>
    <p:extLst>
      <p:ext uri="{BB962C8B-B14F-4D97-AF65-F5344CB8AC3E}">
        <p14:creationId xmlns:p14="http://schemas.microsoft.com/office/powerpoint/2010/main" val="414937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duotone>
              <a:schemeClr val="accent5">
                <a:shade val="45000"/>
                <a:satMod val="135000"/>
              </a:schemeClr>
              <a:prstClr val="white"/>
            </a:duotone>
            <a:extLst/>
          </a:blip>
          <a:stretch>
            <a:fillRect/>
          </a:stretch>
        </p:blipFill>
        <p:spPr>
          <a:xfrm>
            <a:off x="4955821" y="1197993"/>
            <a:ext cx="4182207" cy="2091104"/>
          </a:xfrm>
          <a:prstGeom prst="rect">
            <a:avLst/>
          </a:prstGeom>
        </p:spPr>
      </p:pic>
      <p:pic>
        <p:nvPicPr>
          <p:cNvPr id="4" name="Picture 3"/>
          <p:cNvPicPr>
            <a:picLocks noChangeAspect="1"/>
          </p:cNvPicPr>
          <p:nvPr/>
        </p:nvPicPr>
        <p:blipFill rotWithShape="1">
          <a:blip r:embed="rId4" cstate="screen">
            <a:duotone>
              <a:schemeClr val="accent5">
                <a:shade val="45000"/>
                <a:satMod val="135000"/>
              </a:schemeClr>
              <a:prstClr val="white"/>
            </a:duotone>
            <a:extLst/>
          </a:blip>
          <a:srcRect l="13915"/>
          <a:stretch/>
        </p:blipFill>
        <p:spPr>
          <a:xfrm>
            <a:off x="856525" y="1197994"/>
            <a:ext cx="3528764" cy="2041917"/>
          </a:xfrm>
          <a:prstGeom prst="rect">
            <a:avLst/>
          </a:prstGeom>
        </p:spPr>
      </p:pic>
      <p:sp>
        <p:nvSpPr>
          <p:cNvPr id="7" name="Title 1"/>
          <p:cNvSpPr txBox="1">
            <a:spLocks/>
          </p:cNvSpPr>
          <p:nvPr/>
        </p:nvSpPr>
        <p:spPr>
          <a:xfrm>
            <a:off x="4799858" y="3566201"/>
            <a:ext cx="4344142" cy="732885"/>
          </a:xfrm>
          <a:prstGeom prst="rect">
            <a:avLst/>
          </a:prstGeom>
        </p:spPr>
        <p:txBody>
          <a:bodyPr lIns="77925" tIns="38963" rIns="77925" bIns="38963" anchor="ctr">
            <a:noAutofit/>
          </a:bodyPr>
          <a:lstStyle>
            <a:lvl1pPr defTabSz="457200" eaLnBrk="0" hangingPunct="0">
              <a:defRPr sz="2400">
                <a:solidFill>
                  <a:schemeClr val="tx1"/>
                </a:solidFill>
                <a:latin typeface="Calibri" pitchFamily="-98" charset="0"/>
                <a:ea typeface="MS PGothic" pitchFamily="34" charset="-128"/>
              </a:defRPr>
            </a:lvl1pPr>
            <a:lvl2pPr marL="37931725" indent="-37474525" defTabSz="457200" eaLnBrk="0" hangingPunct="0">
              <a:defRPr sz="2400">
                <a:solidFill>
                  <a:schemeClr val="tx1"/>
                </a:solidFill>
                <a:latin typeface="Calibri" pitchFamily="-98" charset="0"/>
                <a:ea typeface="MS PGothic" pitchFamily="34" charset="-128"/>
              </a:defRPr>
            </a:lvl2pPr>
            <a:lvl3pPr eaLnBrk="0" hangingPunct="0">
              <a:defRPr sz="2400">
                <a:solidFill>
                  <a:schemeClr val="tx1"/>
                </a:solidFill>
                <a:latin typeface="Calibri" pitchFamily="-98" charset="0"/>
                <a:ea typeface="MS PGothic" pitchFamily="34" charset="-128"/>
              </a:defRPr>
            </a:lvl3pPr>
            <a:lvl4pPr eaLnBrk="0" hangingPunct="0">
              <a:defRPr sz="2400">
                <a:solidFill>
                  <a:schemeClr val="tx1"/>
                </a:solidFill>
                <a:latin typeface="Calibri" pitchFamily="-98" charset="0"/>
                <a:ea typeface="MS PGothic" pitchFamily="34" charset="-128"/>
              </a:defRPr>
            </a:lvl4pPr>
            <a:lvl5pPr eaLnBrk="0" hangingPunct="0">
              <a:defRPr sz="2400">
                <a:solidFill>
                  <a:schemeClr val="tx1"/>
                </a:solidFill>
                <a:latin typeface="Calibri" pitchFamily="-98" charset="0"/>
                <a:ea typeface="MS PGothic" pitchFamily="34" charset="-128"/>
              </a:defRPr>
            </a:lvl5pPr>
            <a:lvl6pPr marL="457200" eaLnBrk="0" fontAlgn="base" hangingPunct="0">
              <a:spcBef>
                <a:spcPct val="0"/>
              </a:spcBef>
              <a:spcAft>
                <a:spcPct val="0"/>
              </a:spcAft>
              <a:defRPr sz="2400">
                <a:solidFill>
                  <a:schemeClr val="tx1"/>
                </a:solidFill>
                <a:latin typeface="Calibri" pitchFamily="-98" charset="0"/>
                <a:ea typeface="MS PGothic" pitchFamily="34" charset="-128"/>
              </a:defRPr>
            </a:lvl6pPr>
            <a:lvl7pPr marL="914400" eaLnBrk="0" fontAlgn="base" hangingPunct="0">
              <a:spcBef>
                <a:spcPct val="0"/>
              </a:spcBef>
              <a:spcAft>
                <a:spcPct val="0"/>
              </a:spcAft>
              <a:defRPr sz="2400">
                <a:solidFill>
                  <a:schemeClr val="tx1"/>
                </a:solidFill>
                <a:latin typeface="Calibri" pitchFamily="-98" charset="0"/>
                <a:ea typeface="MS PGothic" pitchFamily="34" charset="-128"/>
              </a:defRPr>
            </a:lvl7pPr>
            <a:lvl8pPr marL="1371600" eaLnBrk="0" fontAlgn="base" hangingPunct="0">
              <a:spcBef>
                <a:spcPct val="0"/>
              </a:spcBef>
              <a:spcAft>
                <a:spcPct val="0"/>
              </a:spcAft>
              <a:defRPr sz="2400">
                <a:solidFill>
                  <a:schemeClr val="tx1"/>
                </a:solidFill>
                <a:latin typeface="Calibri" pitchFamily="-98" charset="0"/>
                <a:ea typeface="MS PGothic" pitchFamily="34" charset="-128"/>
              </a:defRPr>
            </a:lvl8pPr>
            <a:lvl9pPr marL="1828800" eaLnBrk="0" fontAlgn="base" hangingPunct="0">
              <a:spcBef>
                <a:spcPct val="0"/>
              </a:spcBef>
              <a:spcAft>
                <a:spcPct val="0"/>
              </a:spcAft>
              <a:defRPr sz="2400">
                <a:solidFill>
                  <a:schemeClr val="tx1"/>
                </a:solidFill>
                <a:latin typeface="Calibri" pitchFamily="-98" charset="0"/>
                <a:ea typeface="MS PGothic" pitchFamily="34" charset="-128"/>
              </a:defRPr>
            </a:lvl9pPr>
          </a:lstStyle>
          <a:p>
            <a:pPr algn="ctr" eaLnBrk="1" hangingPunct="1">
              <a:lnSpc>
                <a:spcPct val="80000"/>
              </a:lnSpc>
            </a:pPr>
            <a:r>
              <a:rPr lang="lv-LV" altLang="en-US" sz="2300" b="1" dirty="0">
                <a:solidFill>
                  <a:srgbClr val="20AA63"/>
                </a:solidFill>
                <a:latin typeface="+mn-lt"/>
              </a:rPr>
              <a:t>Finanšu instrumenti (aizdevumi, garantijas, </a:t>
            </a:r>
            <a:r>
              <a:rPr lang="lv-LV" altLang="en-US" sz="2300" b="1" dirty="0" smtClean="0">
                <a:solidFill>
                  <a:srgbClr val="20AA63"/>
                </a:solidFill>
                <a:latin typeface="+mn-lt"/>
              </a:rPr>
              <a:t>riska kapitāls, ieguldījumu fondi</a:t>
            </a:r>
            <a:r>
              <a:rPr lang="lv-LV" altLang="en-US" sz="2300" b="1" dirty="0">
                <a:solidFill>
                  <a:srgbClr val="20AA63"/>
                </a:solidFill>
                <a:latin typeface="+mn-lt"/>
              </a:rPr>
              <a:t>)</a:t>
            </a:r>
          </a:p>
        </p:txBody>
      </p:sp>
      <p:sp>
        <p:nvSpPr>
          <p:cNvPr id="79877" name="Title 1"/>
          <p:cNvSpPr>
            <a:spLocks noGrp="1"/>
          </p:cNvSpPr>
          <p:nvPr>
            <p:ph type="title"/>
          </p:nvPr>
        </p:nvSpPr>
        <p:spPr>
          <a:xfrm>
            <a:off x="888090" y="141597"/>
            <a:ext cx="8151738" cy="857250"/>
          </a:xfrm>
        </p:spPr>
        <p:txBody>
          <a:bodyPr>
            <a:noAutofit/>
          </a:bodyPr>
          <a:lstStyle/>
          <a:p>
            <a:r>
              <a:rPr lang="lv-LV" altLang="en-US" sz="2800" b="1" dirty="0">
                <a:solidFill>
                  <a:srgbClr val="20AA63"/>
                </a:solidFill>
                <a:latin typeface="+mn-lt"/>
              </a:rPr>
              <a:t>I</a:t>
            </a:r>
            <a:r>
              <a:rPr lang="lv-LV" altLang="en-US" sz="2800" b="1" dirty="0" smtClean="0">
                <a:solidFill>
                  <a:srgbClr val="20AA63"/>
                </a:solidFill>
                <a:latin typeface="+mn-lt"/>
              </a:rPr>
              <a:t>espēju izmantot Eiropas naudu atkārtoti – </a:t>
            </a:r>
            <a:br>
              <a:rPr lang="lv-LV" altLang="en-US" sz="2800" b="1" dirty="0" smtClean="0">
                <a:solidFill>
                  <a:srgbClr val="20AA63"/>
                </a:solidFill>
                <a:latin typeface="+mn-lt"/>
              </a:rPr>
            </a:br>
            <a:r>
              <a:rPr lang="lv-LV" altLang="en-US" sz="2800" b="1" dirty="0" smtClean="0">
                <a:solidFill>
                  <a:srgbClr val="20AA63"/>
                </a:solidFill>
                <a:latin typeface="+mn-lt"/>
              </a:rPr>
              <a:t>īstenot vairāk projektus. </a:t>
            </a:r>
            <a:r>
              <a:rPr lang="lv-LV" altLang="en-US" sz="2800" b="1" dirty="0">
                <a:solidFill>
                  <a:srgbClr val="20AA63"/>
                </a:solidFill>
                <a:latin typeface="+mn-lt"/>
              </a:rPr>
              <a:t>G</a:t>
            </a:r>
            <a:r>
              <a:rPr lang="lv-LV" altLang="en-US" sz="2800" b="1" dirty="0" smtClean="0">
                <a:solidFill>
                  <a:srgbClr val="20AA63"/>
                </a:solidFill>
                <a:latin typeface="+mn-lt"/>
              </a:rPr>
              <a:t>ranti nepazudīs</a:t>
            </a:r>
            <a:r>
              <a:rPr lang="lv-LV" altLang="en-US" sz="2800" b="1" dirty="0">
                <a:solidFill>
                  <a:srgbClr val="20AA63"/>
                </a:solidFill>
                <a:latin typeface="+mn-lt"/>
              </a:rPr>
              <a:t>!</a:t>
            </a:r>
          </a:p>
        </p:txBody>
      </p:sp>
      <p:sp>
        <p:nvSpPr>
          <p:cNvPr id="9" name="Title 1"/>
          <p:cNvSpPr txBox="1">
            <a:spLocks/>
          </p:cNvSpPr>
          <p:nvPr/>
        </p:nvSpPr>
        <p:spPr>
          <a:xfrm>
            <a:off x="1302726" y="3558107"/>
            <a:ext cx="2474691" cy="667833"/>
          </a:xfrm>
          <a:prstGeom prst="rect">
            <a:avLst/>
          </a:prstGeom>
        </p:spPr>
        <p:txBody>
          <a:bodyPr lIns="77925" tIns="38963" rIns="77925" bIns="38963" anchor="ctr">
            <a:normAutofit fontScale="77500" lnSpcReduction="20000"/>
          </a:bodyPr>
          <a:lstStyle>
            <a:lvl1pPr defTabSz="457200" eaLnBrk="0" hangingPunct="0">
              <a:defRPr sz="2400">
                <a:solidFill>
                  <a:schemeClr val="tx1"/>
                </a:solidFill>
                <a:latin typeface="Calibri" pitchFamily="-98" charset="0"/>
                <a:ea typeface="MS PGothic" pitchFamily="34" charset="-128"/>
              </a:defRPr>
            </a:lvl1pPr>
            <a:lvl2pPr marL="37931725" indent="-37474525" defTabSz="457200" eaLnBrk="0" hangingPunct="0">
              <a:defRPr sz="2400">
                <a:solidFill>
                  <a:schemeClr val="tx1"/>
                </a:solidFill>
                <a:latin typeface="Calibri" pitchFamily="-98" charset="0"/>
                <a:ea typeface="MS PGothic" pitchFamily="34" charset="-128"/>
              </a:defRPr>
            </a:lvl2pPr>
            <a:lvl3pPr eaLnBrk="0" hangingPunct="0">
              <a:defRPr sz="2400">
                <a:solidFill>
                  <a:schemeClr val="tx1"/>
                </a:solidFill>
                <a:latin typeface="Calibri" pitchFamily="-98" charset="0"/>
                <a:ea typeface="MS PGothic" pitchFamily="34" charset="-128"/>
              </a:defRPr>
            </a:lvl3pPr>
            <a:lvl4pPr eaLnBrk="0" hangingPunct="0">
              <a:defRPr sz="2400">
                <a:solidFill>
                  <a:schemeClr val="tx1"/>
                </a:solidFill>
                <a:latin typeface="Calibri" pitchFamily="-98" charset="0"/>
                <a:ea typeface="MS PGothic" pitchFamily="34" charset="-128"/>
              </a:defRPr>
            </a:lvl4pPr>
            <a:lvl5pPr eaLnBrk="0" hangingPunct="0">
              <a:defRPr sz="2400">
                <a:solidFill>
                  <a:schemeClr val="tx1"/>
                </a:solidFill>
                <a:latin typeface="Calibri" pitchFamily="-98" charset="0"/>
                <a:ea typeface="MS PGothic" pitchFamily="34" charset="-128"/>
              </a:defRPr>
            </a:lvl5pPr>
            <a:lvl6pPr marL="457200" eaLnBrk="0" fontAlgn="base" hangingPunct="0">
              <a:spcBef>
                <a:spcPct val="0"/>
              </a:spcBef>
              <a:spcAft>
                <a:spcPct val="0"/>
              </a:spcAft>
              <a:defRPr sz="2400">
                <a:solidFill>
                  <a:schemeClr val="tx1"/>
                </a:solidFill>
                <a:latin typeface="Calibri" pitchFamily="-98" charset="0"/>
                <a:ea typeface="MS PGothic" pitchFamily="34" charset="-128"/>
              </a:defRPr>
            </a:lvl6pPr>
            <a:lvl7pPr marL="914400" eaLnBrk="0" fontAlgn="base" hangingPunct="0">
              <a:spcBef>
                <a:spcPct val="0"/>
              </a:spcBef>
              <a:spcAft>
                <a:spcPct val="0"/>
              </a:spcAft>
              <a:defRPr sz="2400">
                <a:solidFill>
                  <a:schemeClr val="tx1"/>
                </a:solidFill>
                <a:latin typeface="Calibri" pitchFamily="-98" charset="0"/>
                <a:ea typeface="MS PGothic" pitchFamily="34" charset="-128"/>
              </a:defRPr>
            </a:lvl7pPr>
            <a:lvl8pPr marL="1371600" eaLnBrk="0" fontAlgn="base" hangingPunct="0">
              <a:spcBef>
                <a:spcPct val="0"/>
              </a:spcBef>
              <a:spcAft>
                <a:spcPct val="0"/>
              </a:spcAft>
              <a:defRPr sz="2400">
                <a:solidFill>
                  <a:schemeClr val="tx1"/>
                </a:solidFill>
                <a:latin typeface="Calibri" pitchFamily="-98" charset="0"/>
                <a:ea typeface="MS PGothic" pitchFamily="34" charset="-128"/>
              </a:defRPr>
            </a:lvl8pPr>
            <a:lvl9pPr marL="1828800" eaLnBrk="0" fontAlgn="base" hangingPunct="0">
              <a:spcBef>
                <a:spcPct val="0"/>
              </a:spcBef>
              <a:spcAft>
                <a:spcPct val="0"/>
              </a:spcAft>
              <a:defRPr sz="2400">
                <a:solidFill>
                  <a:schemeClr val="tx1"/>
                </a:solidFill>
                <a:latin typeface="Calibri" pitchFamily="-98" charset="0"/>
                <a:ea typeface="MS PGothic" pitchFamily="34" charset="-128"/>
              </a:defRPr>
            </a:lvl9pPr>
          </a:lstStyle>
          <a:p>
            <a:pPr algn="ctr" eaLnBrk="1" hangingPunct="1"/>
            <a:r>
              <a:rPr lang="lv-LV" altLang="en-US" sz="3000" b="1" dirty="0" smtClean="0">
                <a:solidFill>
                  <a:srgbClr val="20AA63"/>
                </a:solidFill>
                <a:latin typeface="+mn-lt"/>
              </a:rPr>
              <a:t>Granti (subsīdijas, līdzfinansējums)</a:t>
            </a:r>
            <a:endParaRPr lang="en-US" altLang="en-US" sz="3000" b="1" dirty="0">
              <a:solidFill>
                <a:srgbClr val="20AA63"/>
              </a:solidFill>
              <a:latin typeface="+mn-lt"/>
            </a:endParaRPr>
          </a:p>
        </p:txBody>
      </p:sp>
      <p:sp>
        <p:nvSpPr>
          <p:cNvPr id="5" name="Right Arrow 4"/>
          <p:cNvSpPr>
            <a:spLocks noChangeArrowheads="1"/>
          </p:cNvSpPr>
          <p:nvPr/>
        </p:nvSpPr>
        <p:spPr bwMode="auto">
          <a:xfrm>
            <a:off x="3411416" y="1529953"/>
            <a:ext cx="2321169" cy="1547813"/>
          </a:xfrm>
          <a:prstGeom prst="rightArrow">
            <a:avLst>
              <a:gd name="adj1" fmla="val 50000"/>
              <a:gd name="adj2" fmla="val 49991"/>
            </a:avLst>
          </a:prstGeom>
          <a:solidFill>
            <a:schemeClr val="bg1"/>
          </a:solidFill>
          <a:ln w="76200">
            <a:solidFill>
              <a:schemeClr val="tx1"/>
            </a:solidFill>
            <a:miter lim="800000"/>
            <a:headEnd/>
            <a:tailEnd/>
          </a:ln>
          <a:effectLst>
            <a:outerShdw blurRad="40000" dist="23000" dir="5400000" rotWithShape="0">
              <a:srgbClr val="808080">
                <a:alpha val="34999"/>
              </a:srgbClr>
            </a:outerShdw>
          </a:effectLst>
        </p:spPr>
        <p:txBody>
          <a:bodyPr lIns="77925" tIns="38963" rIns="77925" bIns="38963" anchor="ctr"/>
          <a:lstStyle/>
          <a:p>
            <a:pPr algn="ctr">
              <a:defRPr/>
            </a:pPr>
            <a:endParaRPr lang="en-US" dirty="0">
              <a:solidFill>
                <a:schemeClr val="bg1"/>
              </a:solidFill>
              <a:latin typeface="+mn-lt"/>
              <a:ea typeface="+mn-ea"/>
            </a:endParaRPr>
          </a:p>
        </p:txBody>
      </p:sp>
    </p:spTree>
    <p:extLst>
      <p:ext uri="{BB962C8B-B14F-4D97-AF65-F5344CB8AC3E}">
        <p14:creationId xmlns:p14="http://schemas.microsoft.com/office/powerpoint/2010/main" val="3576525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534"/>
            <a:ext cx="3266017" cy="994172"/>
          </a:xfrm>
        </p:spPr>
        <p:txBody>
          <a:bodyPr/>
          <a:lstStyle/>
          <a:p>
            <a:r>
              <a:rPr lang="lv-LV" b="1" dirty="0" smtClean="0">
                <a:solidFill>
                  <a:srgbClr val="20AA63"/>
                </a:solidFill>
                <a:latin typeface="+mn-lt"/>
              </a:rPr>
              <a:t>LABIE PIEMĒRI</a:t>
            </a:r>
            <a:endParaRPr lang="en-GB" b="1" dirty="0">
              <a:solidFill>
                <a:srgbClr val="20AA63"/>
              </a:solidFill>
              <a:latin typeface="+mn-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717232"/>
            <a:ext cx="8515349" cy="3441474"/>
          </a:xfrm>
          <a:prstGeom prst="rect">
            <a:avLst/>
          </a:prstGeom>
        </p:spPr>
      </p:pic>
    </p:spTree>
    <p:extLst>
      <p:ext uri="{BB962C8B-B14F-4D97-AF65-F5344CB8AC3E}">
        <p14:creationId xmlns:p14="http://schemas.microsoft.com/office/powerpoint/2010/main" val="2455423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1211"/>
            <a:ext cx="9144000" cy="3992556"/>
          </a:xfrm>
          <a:prstGeom prst="rect">
            <a:avLst/>
          </a:prstGeom>
        </p:spPr>
      </p:pic>
      <p:sp>
        <p:nvSpPr>
          <p:cNvPr id="6" name="Title 1"/>
          <p:cNvSpPr>
            <a:spLocks noGrp="1"/>
          </p:cNvSpPr>
          <p:nvPr>
            <p:ph type="title"/>
          </p:nvPr>
        </p:nvSpPr>
        <p:spPr>
          <a:xfrm>
            <a:off x="628650" y="273845"/>
            <a:ext cx="3266017" cy="994172"/>
          </a:xfrm>
        </p:spPr>
        <p:txBody>
          <a:bodyPr/>
          <a:lstStyle/>
          <a:p>
            <a:r>
              <a:rPr lang="lv-LV" b="1" dirty="0" smtClean="0">
                <a:solidFill>
                  <a:srgbClr val="20AA63"/>
                </a:solidFill>
                <a:latin typeface="+mn-lt"/>
              </a:rPr>
              <a:t>LABIE PIEMĒRI</a:t>
            </a:r>
            <a:endParaRPr lang="en-GB" b="1" dirty="0">
              <a:solidFill>
                <a:srgbClr val="20AA63"/>
              </a:solidFill>
              <a:latin typeface="+mn-lt"/>
            </a:endParaRPr>
          </a:p>
        </p:txBody>
      </p:sp>
    </p:spTree>
    <p:extLst>
      <p:ext uri="{BB962C8B-B14F-4D97-AF65-F5344CB8AC3E}">
        <p14:creationId xmlns:p14="http://schemas.microsoft.com/office/powerpoint/2010/main" val="1643956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9673"/>
            <a:ext cx="9144000" cy="4172430"/>
          </a:xfrm>
          <a:prstGeom prst="rect">
            <a:avLst/>
          </a:prstGeom>
        </p:spPr>
      </p:pic>
      <p:sp>
        <p:nvSpPr>
          <p:cNvPr id="6" name="Title 1"/>
          <p:cNvSpPr>
            <a:spLocks noGrp="1"/>
          </p:cNvSpPr>
          <p:nvPr>
            <p:ph type="title"/>
          </p:nvPr>
        </p:nvSpPr>
        <p:spPr>
          <a:xfrm>
            <a:off x="628650" y="273845"/>
            <a:ext cx="3266017" cy="994172"/>
          </a:xfrm>
        </p:spPr>
        <p:txBody>
          <a:bodyPr/>
          <a:lstStyle/>
          <a:p>
            <a:r>
              <a:rPr lang="lv-LV" b="1" dirty="0" smtClean="0">
                <a:solidFill>
                  <a:srgbClr val="20AA63"/>
                </a:solidFill>
                <a:latin typeface="+mn-lt"/>
              </a:rPr>
              <a:t>LABIE PIEMĒRI</a:t>
            </a:r>
            <a:endParaRPr lang="en-GB" b="1" dirty="0">
              <a:solidFill>
                <a:srgbClr val="20AA63"/>
              </a:solidFill>
              <a:latin typeface="+mn-lt"/>
            </a:endParaRPr>
          </a:p>
        </p:txBody>
      </p:sp>
    </p:spTree>
    <p:extLst>
      <p:ext uri="{BB962C8B-B14F-4D97-AF65-F5344CB8AC3E}">
        <p14:creationId xmlns:p14="http://schemas.microsoft.com/office/powerpoint/2010/main" val="4120072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b="20927"/>
          <a:stretch/>
        </p:blipFill>
        <p:spPr>
          <a:xfrm>
            <a:off x="846667" y="1526448"/>
            <a:ext cx="8301961" cy="3617052"/>
          </a:xfrm>
          <a:prstGeom prst="rect">
            <a:avLst/>
          </a:prstGeom>
        </p:spPr>
      </p:pic>
      <p:sp>
        <p:nvSpPr>
          <p:cNvPr id="5" name="Title 1"/>
          <p:cNvSpPr txBox="1">
            <a:spLocks/>
          </p:cNvSpPr>
          <p:nvPr/>
        </p:nvSpPr>
        <p:spPr>
          <a:xfrm>
            <a:off x="1174829" y="367639"/>
            <a:ext cx="7917085" cy="8114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pPr>
            <a:r>
              <a:rPr lang="lv-LV" altLang="en-US" sz="4000" b="1" dirty="0" smtClean="0">
                <a:solidFill>
                  <a:srgbClr val="20AA63"/>
                </a:solidFill>
                <a:latin typeface="+mn-lt"/>
              </a:rPr>
              <a:t>Nauda ir un būs!</a:t>
            </a:r>
          </a:p>
          <a:p>
            <a:pPr>
              <a:lnSpc>
                <a:spcPct val="80000"/>
              </a:lnSpc>
            </a:pPr>
            <a:r>
              <a:rPr lang="lv-LV" altLang="en-US" sz="4000" b="1" dirty="0" smtClean="0">
                <a:solidFill>
                  <a:srgbClr val="20AA63"/>
                </a:solidFill>
                <a:latin typeface="+mn-lt"/>
              </a:rPr>
              <a:t>Gatavojies to izmantot gudri!</a:t>
            </a:r>
            <a:endParaRPr lang="en-US" altLang="en-US" sz="4000" b="1" dirty="0">
              <a:solidFill>
                <a:srgbClr val="20AA63"/>
              </a:solidFill>
              <a:latin typeface="+mn-lt"/>
            </a:endParaRPr>
          </a:p>
        </p:txBody>
      </p:sp>
    </p:spTree>
    <p:extLst>
      <p:ext uri="{BB962C8B-B14F-4D97-AF65-F5344CB8AC3E}">
        <p14:creationId xmlns:p14="http://schemas.microsoft.com/office/powerpoint/2010/main" val="74976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3"/>
          <p:cNvPicPr>
            <a:picLocks noGrp="1" noChangeAspect="1"/>
          </p:cNvPicPr>
          <p:nvPr>
            <p:ph idx="1"/>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b="11111"/>
          <a:stretch/>
        </p:blipFill>
        <p:spPr>
          <a:xfrm>
            <a:off x="0" y="2"/>
            <a:ext cx="9144000" cy="5143498"/>
          </a:xfrm>
        </p:spPr>
      </p:pic>
    </p:spTree>
    <p:extLst>
      <p:ext uri="{BB962C8B-B14F-4D97-AF65-F5344CB8AC3E}">
        <p14:creationId xmlns:p14="http://schemas.microsoft.com/office/powerpoint/2010/main" val="2789866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ttēls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5969" y="1126458"/>
            <a:ext cx="3066921" cy="219287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1"/>
          <p:cNvSpPr txBox="1">
            <a:spLocks/>
          </p:cNvSpPr>
          <p:nvPr/>
        </p:nvSpPr>
        <p:spPr>
          <a:xfrm>
            <a:off x="1030146" y="57813"/>
            <a:ext cx="7656653" cy="8572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4000" b="1" dirty="0" smtClean="0">
                <a:solidFill>
                  <a:srgbClr val="20AA63"/>
                </a:solidFill>
                <a:latin typeface="+mn-lt"/>
              </a:rPr>
              <a:t>Kas ietekmē budžetu?</a:t>
            </a:r>
            <a:endParaRPr lang="en-US" sz="4000" b="1" dirty="0">
              <a:solidFill>
                <a:srgbClr val="20AA63"/>
              </a:solidFill>
              <a:latin typeface="+mn-lt"/>
            </a:endParaRPr>
          </a:p>
        </p:txBody>
      </p:sp>
      <p:sp>
        <p:nvSpPr>
          <p:cNvPr id="3" name="TextBox 2"/>
          <p:cNvSpPr txBox="1"/>
          <p:nvPr/>
        </p:nvSpPr>
        <p:spPr>
          <a:xfrm>
            <a:off x="608576" y="2858716"/>
            <a:ext cx="3884402" cy="523220"/>
          </a:xfrm>
          <a:prstGeom prst="rect">
            <a:avLst/>
          </a:prstGeom>
          <a:noFill/>
        </p:spPr>
        <p:txBody>
          <a:bodyPr wrap="square" rtlCol="0">
            <a:spAutoFit/>
          </a:bodyPr>
          <a:lstStyle/>
          <a:p>
            <a:r>
              <a:rPr lang="lv-LV" sz="2800" b="1" dirty="0" err="1" smtClean="0">
                <a:solidFill>
                  <a:srgbClr val="009999"/>
                </a:solidFill>
              </a:rPr>
              <a:t>Brexit</a:t>
            </a:r>
            <a:r>
              <a:rPr lang="lv-LV" sz="2800" b="1" dirty="0" smtClean="0">
                <a:solidFill>
                  <a:srgbClr val="009999"/>
                </a:solidFill>
              </a:rPr>
              <a:t> </a:t>
            </a:r>
            <a:r>
              <a:rPr lang="lv-LV" sz="2800" b="1" dirty="0" smtClean="0">
                <a:solidFill>
                  <a:srgbClr val="20AA63"/>
                </a:solidFill>
              </a:rPr>
              <a:t>-12 </a:t>
            </a:r>
            <a:r>
              <a:rPr lang="lv-LV" sz="2800" b="1" dirty="0" err="1" smtClean="0">
                <a:solidFill>
                  <a:srgbClr val="20AA63"/>
                </a:solidFill>
              </a:rPr>
              <a:t>milj</a:t>
            </a:r>
            <a:r>
              <a:rPr lang="lv-LV" sz="2800" b="1" dirty="0" smtClean="0">
                <a:solidFill>
                  <a:srgbClr val="20AA63"/>
                </a:solidFill>
              </a:rPr>
              <a:t>. </a:t>
            </a:r>
            <a:r>
              <a:rPr lang="lv-LV" sz="2800" b="1" dirty="0" smtClean="0">
                <a:solidFill>
                  <a:srgbClr val="009999"/>
                </a:solidFill>
              </a:rPr>
              <a:t>eiro gadā</a:t>
            </a:r>
            <a:endParaRPr lang="lv-LV" sz="2800" b="1" dirty="0">
              <a:solidFill>
                <a:srgbClr val="009999"/>
              </a:solidFill>
            </a:endParaRPr>
          </a:p>
        </p:txBody>
      </p:sp>
      <p:sp>
        <p:nvSpPr>
          <p:cNvPr id="6" name="TextBox 5"/>
          <p:cNvSpPr txBox="1"/>
          <p:nvPr/>
        </p:nvSpPr>
        <p:spPr>
          <a:xfrm>
            <a:off x="608576" y="947157"/>
            <a:ext cx="3455424" cy="1785104"/>
          </a:xfrm>
          <a:prstGeom prst="rect">
            <a:avLst/>
          </a:prstGeom>
          <a:noFill/>
        </p:spPr>
        <p:txBody>
          <a:bodyPr wrap="square" rtlCol="0">
            <a:spAutoFit/>
          </a:bodyPr>
          <a:lstStyle/>
          <a:p>
            <a:r>
              <a:rPr lang="lv-LV" sz="3000" b="1" dirty="0" smtClean="0">
                <a:solidFill>
                  <a:srgbClr val="009999"/>
                </a:solidFill>
              </a:rPr>
              <a:t>Jaunās prioritātes:</a:t>
            </a:r>
          </a:p>
          <a:p>
            <a:pPr marL="342900" indent="-342900">
              <a:buFont typeface="Arial" panose="020B0604020202020204" pitchFamily="34" charset="0"/>
              <a:buChar char="•"/>
            </a:pPr>
            <a:r>
              <a:rPr lang="lv-LV" sz="2000" b="1" dirty="0">
                <a:solidFill>
                  <a:srgbClr val="20AA63"/>
                </a:solidFill>
              </a:rPr>
              <a:t>d</a:t>
            </a:r>
            <a:r>
              <a:rPr lang="lv-LV" sz="2000" b="1" dirty="0" smtClean="0">
                <a:solidFill>
                  <a:srgbClr val="20AA63"/>
                </a:solidFill>
              </a:rPr>
              <a:t>igitālā ekonomika</a:t>
            </a:r>
          </a:p>
          <a:p>
            <a:pPr marL="342900" indent="-342900">
              <a:buFont typeface="Arial" panose="020B0604020202020204" pitchFamily="34" charset="0"/>
              <a:buChar char="•"/>
            </a:pPr>
            <a:r>
              <a:rPr lang="lv-LV" sz="2000" b="1" dirty="0">
                <a:solidFill>
                  <a:srgbClr val="20AA63"/>
                </a:solidFill>
              </a:rPr>
              <a:t>d</a:t>
            </a:r>
            <a:r>
              <a:rPr lang="lv-LV" sz="2000" b="1" dirty="0" smtClean="0">
                <a:solidFill>
                  <a:srgbClr val="20AA63"/>
                </a:solidFill>
              </a:rPr>
              <a:t>rošība, migrācija</a:t>
            </a:r>
          </a:p>
          <a:p>
            <a:pPr marL="342900" indent="-342900">
              <a:buFont typeface="Arial" panose="020B0604020202020204" pitchFamily="34" charset="0"/>
              <a:buChar char="•"/>
            </a:pPr>
            <a:r>
              <a:rPr lang="lv-LV" sz="2000" b="1" dirty="0" smtClean="0">
                <a:solidFill>
                  <a:srgbClr val="20AA63"/>
                </a:solidFill>
              </a:rPr>
              <a:t>klimats</a:t>
            </a:r>
          </a:p>
          <a:p>
            <a:pPr marL="342900" indent="-342900">
              <a:buFont typeface="Arial" panose="020B0604020202020204" pitchFamily="34" charset="0"/>
              <a:buChar char="•"/>
            </a:pPr>
            <a:r>
              <a:rPr lang="lv-LV" sz="2000" b="1" dirty="0" smtClean="0">
                <a:solidFill>
                  <a:srgbClr val="20AA63"/>
                </a:solidFill>
              </a:rPr>
              <a:t>demogrāfija</a:t>
            </a:r>
            <a:endParaRPr lang="lv-LV" sz="2000" b="1" dirty="0">
              <a:solidFill>
                <a:srgbClr val="20AA63"/>
              </a:solidFill>
            </a:endParaRPr>
          </a:p>
        </p:txBody>
      </p:sp>
      <p:sp>
        <p:nvSpPr>
          <p:cNvPr id="7" name="TextBox 6"/>
          <p:cNvSpPr txBox="1"/>
          <p:nvPr/>
        </p:nvSpPr>
        <p:spPr>
          <a:xfrm>
            <a:off x="475366" y="2413196"/>
            <a:ext cx="266420" cy="523220"/>
          </a:xfrm>
          <a:prstGeom prst="rect">
            <a:avLst/>
          </a:prstGeom>
          <a:noFill/>
        </p:spPr>
        <p:txBody>
          <a:bodyPr wrap="none" rtlCol="0">
            <a:spAutoFit/>
          </a:bodyPr>
          <a:lstStyle/>
          <a:p>
            <a:r>
              <a:rPr lang="lv-LV" sz="2800" dirty="0" smtClean="0"/>
              <a:t> </a:t>
            </a:r>
            <a:endParaRPr lang="lv-LV" sz="2800" dirty="0"/>
          </a:p>
        </p:txBody>
      </p:sp>
      <p:cxnSp>
        <p:nvCxnSpPr>
          <p:cNvPr id="9" name="Taisns bultveida savienotājs 8"/>
          <p:cNvCxnSpPr/>
          <p:nvPr/>
        </p:nvCxnSpPr>
        <p:spPr>
          <a:xfrm>
            <a:off x="3931626" y="1839709"/>
            <a:ext cx="1288556" cy="0"/>
          </a:xfrm>
          <a:prstGeom prst="straightConnector1">
            <a:avLst/>
          </a:prstGeom>
          <a:ln w="7620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1" name="Taisns bultveida savienotājs 10"/>
          <p:cNvCxnSpPr>
            <a:stCxn id="3" idx="3"/>
          </p:cNvCxnSpPr>
          <p:nvPr/>
        </p:nvCxnSpPr>
        <p:spPr>
          <a:xfrm>
            <a:off x="4492978" y="3120326"/>
            <a:ext cx="727204" cy="0"/>
          </a:xfrm>
          <a:prstGeom prst="straightConnector1">
            <a:avLst/>
          </a:prstGeom>
          <a:ln w="76200">
            <a:solidFill>
              <a:schemeClr val="accent5"/>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356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28889" y="81759"/>
            <a:ext cx="6733608"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400" b="1" dirty="0" smtClean="0">
                <a:solidFill>
                  <a:srgbClr val="20AA63"/>
                </a:solidFill>
                <a:latin typeface="+mn-lt"/>
              </a:rPr>
              <a:t>20</a:t>
            </a:r>
            <a:r>
              <a:rPr lang="lv-LV" sz="3400" b="1" dirty="0" smtClean="0">
                <a:solidFill>
                  <a:srgbClr val="20AA63"/>
                </a:solidFill>
                <a:latin typeface="+mn-lt"/>
              </a:rPr>
              <a:t>21</a:t>
            </a:r>
            <a:r>
              <a:rPr lang="en-US" sz="3400" b="1" dirty="0" smtClean="0">
                <a:solidFill>
                  <a:srgbClr val="20AA63"/>
                </a:solidFill>
                <a:latin typeface="+mn-lt"/>
              </a:rPr>
              <a:t>-202</a:t>
            </a:r>
            <a:r>
              <a:rPr lang="lv-LV" sz="3400" b="1" dirty="0" smtClean="0">
                <a:solidFill>
                  <a:srgbClr val="20AA63"/>
                </a:solidFill>
                <a:latin typeface="+mn-lt"/>
              </a:rPr>
              <a:t>7 ES budžeta projekts</a:t>
            </a:r>
            <a:endParaRPr lang="en-US" sz="3400" b="1" dirty="0">
              <a:solidFill>
                <a:srgbClr val="20AA63"/>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682" y="764546"/>
            <a:ext cx="6472051" cy="4346272"/>
          </a:xfrm>
          <a:prstGeom prst="rect">
            <a:avLst/>
          </a:prstGeom>
        </p:spPr>
      </p:pic>
    </p:spTree>
    <p:extLst>
      <p:ext uri="{BB962C8B-B14F-4D97-AF65-F5344CB8AC3E}">
        <p14:creationId xmlns:p14="http://schemas.microsoft.com/office/powerpoint/2010/main" val="314157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 y="904480"/>
            <a:ext cx="8080932" cy="4145225"/>
          </a:xfrm>
          <a:prstGeom prst="rect">
            <a:avLst/>
          </a:prstGeom>
        </p:spPr>
      </p:pic>
      <p:sp>
        <p:nvSpPr>
          <p:cNvPr id="5" name="Title 1"/>
          <p:cNvSpPr txBox="1">
            <a:spLocks/>
          </p:cNvSpPr>
          <p:nvPr/>
        </p:nvSpPr>
        <p:spPr>
          <a:xfrm>
            <a:off x="888090" y="47230"/>
            <a:ext cx="7798710"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3400" b="1" dirty="0" smtClean="0">
                <a:solidFill>
                  <a:srgbClr val="20AA63"/>
                </a:solidFill>
                <a:latin typeface="+mn-lt"/>
              </a:rPr>
              <a:t>Kam plānots vairāk Eiropas naudas?</a:t>
            </a:r>
            <a:endParaRPr lang="en-US" sz="3400" b="1" dirty="0">
              <a:solidFill>
                <a:srgbClr val="20AA63"/>
              </a:solidFill>
              <a:latin typeface="+mn-lt"/>
            </a:endParaRPr>
          </a:p>
        </p:txBody>
      </p:sp>
    </p:spTree>
    <p:extLst>
      <p:ext uri="{BB962C8B-B14F-4D97-AF65-F5344CB8AC3E}">
        <p14:creationId xmlns:p14="http://schemas.microsoft.com/office/powerpoint/2010/main" val="8222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71600" y="194871"/>
            <a:ext cx="7920880" cy="553998"/>
          </a:xfrm>
          <a:prstGeom prst="rect">
            <a:avLst/>
          </a:prstGeom>
        </p:spPr>
        <p:txBody>
          <a:bodyPr>
            <a:spAutoFit/>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lv-LV" dirty="0" smtClean="0">
                <a:solidFill>
                  <a:srgbClr val="20AA63"/>
                </a:solidFill>
                <a:latin typeface="+mn-lt"/>
              </a:rPr>
              <a:t>Galveno ES finansēto jomu attīstība</a:t>
            </a:r>
            <a:endParaRPr lang="en-IE" cap="all" dirty="0">
              <a:solidFill>
                <a:srgbClr val="20AA63"/>
              </a:solidFill>
              <a:latin typeface="+mn-lt"/>
            </a:endParaRPr>
          </a:p>
        </p:txBody>
      </p:sp>
      <p:pic>
        <p:nvPicPr>
          <p:cNvPr id="2" name="Picture 1" descr="Moderns ES budžets Savienībai, kas aizsargā, dod iespējas un aizstāv - budget-proposals-modern-eu-budget-may2018_lv_0.pdf - Mozilla Firefox"/>
          <p:cNvPicPr>
            <a:picLocks noChangeAspect="1"/>
          </p:cNvPicPr>
          <p:nvPr/>
        </p:nvPicPr>
        <p:blipFill rotWithShape="1">
          <a:blip r:embed="rId3">
            <a:extLst>
              <a:ext uri="{28A0092B-C50C-407E-A947-70E740481C1C}">
                <a14:useLocalDpi xmlns:a14="http://schemas.microsoft.com/office/drawing/2010/main" val="0"/>
              </a:ext>
            </a:extLst>
          </a:blip>
          <a:srcRect l="49379" t="42058" r="28483" b="28971"/>
          <a:stretch/>
        </p:blipFill>
        <p:spPr>
          <a:xfrm>
            <a:off x="2415821" y="894578"/>
            <a:ext cx="6389511" cy="4262755"/>
          </a:xfrm>
          <a:prstGeom prst="rect">
            <a:avLst/>
          </a:prstGeom>
        </p:spPr>
      </p:pic>
    </p:spTree>
    <p:extLst>
      <p:ext uri="{BB962C8B-B14F-4D97-AF65-F5344CB8AC3E}">
        <p14:creationId xmlns:p14="http://schemas.microsoft.com/office/powerpoint/2010/main" val="61351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51" y="983847"/>
            <a:ext cx="7886700" cy="3695173"/>
          </a:xfrm>
        </p:spPr>
        <p:txBody>
          <a:bodyPr/>
          <a:lstStyle/>
          <a:p>
            <a:r>
              <a:rPr lang="lv-LV" dirty="0" smtClean="0"/>
              <a:t>Horizonts Eiropa (zinātnes izcilība) - </a:t>
            </a:r>
            <a:r>
              <a:rPr lang="lv-LV" b="1" dirty="0" smtClean="0">
                <a:solidFill>
                  <a:srgbClr val="20AA63"/>
                </a:solidFill>
              </a:rPr>
              <a:t>97,6 miljardi </a:t>
            </a:r>
            <a:r>
              <a:rPr lang="lv-LV" dirty="0" smtClean="0">
                <a:solidFill>
                  <a:srgbClr val="20AA63"/>
                </a:solidFill>
              </a:rPr>
              <a:t>EUR</a:t>
            </a:r>
          </a:p>
          <a:p>
            <a:r>
              <a:rPr lang="lv-LV" dirty="0"/>
              <a:t>Eiropas savienošanas instruments (infrastruktūra) - </a:t>
            </a:r>
            <a:r>
              <a:rPr lang="lv-LV" b="1" dirty="0">
                <a:solidFill>
                  <a:srgbClr val="20AA63"/>
                </a:solidFill>
              </a:rPr>
              <a:t>42,2 miljardi </a:t>
            </a:r>
            <a:r>
              <a:rPr lang="lv-LV" dirty="0">
                <a:solidFill>
                  <a:srgbClr val="20AA63"/>
                </a:solidFill>
              </a:rPr>
              <a:t>EUR</a:t>
            </a:r>
          </a:p>
          <a:p>
            <a:r>
              <a:rPr lang="lv-LV" dirty="0" smtClean="0"/>
              <a:t>ERASMUS+ (mobilitāte) - </a:t>
            </a:r>
            <a:r>
              <a:rPr lang="lv-LV" b="1" dirty="0" smtClean="0">
                <a:solidFill>
                  <a:srgbClr val="20AA63"/>
                </a:solidFill>
              </a:rPr>
              <a:t>30 miljardi </a:t>
            </a:r>
            <a:r>
              <a:rPr lang="lv-LV" dirty="0" smtClean="0">
                <a:solidFill>
                  <a:srgbClr val="20AA63"/>
                </a:solidFill>
              </a:rPr>
              <a:t>EUR</a:t>
            </a:r>
          </a:p>
          <a:p>
            <a:r>
              <a:rPr lang="lv-LV" dirty="0" err="1" smtClean="0"/>
              <a:t>InvestEU</a:t>
            </a:r>
            <a:r>
              <a:rPr lang="lv-LV" dirty="0" smtClean="0"/>
              <a:t> fonds (ieguldījumi) - </a:t>
            </a:r>
            <a:r>
              <a:rPr lang="lv-LV" b="1" dirty="0" smtClean="0">
                <a:solidFill>
                  <a:srgbClr val="20AA63"/>
                </a:solidFill>
              </a:rPr>
              <a:t>15,2 miljardi </a:t>
            </a:r>
            <a:r>
              <a:rPr lang="lv-LV" dirty="0" smtClean="0">
                <a:solidFill>
                  <a:srgbClr val="20AA63"/>
                </a:solidFill>
              </a:rPr>
              <a:t>EUR</a:t>
            </a:r>
          </a:p>
          <a:p>
            <a:r>
              <a:rPr lang="lv-LV" dirty="0"/>
              <a:t>Eiropas Aizsardzības fonds (pētniecība un spējas) - </a:t>
            </a:r>
            <a:r>
              <a:rPr lang="lv-LV" b="1" dirty="0">
                <a:solidFill>
                  <a:srgbClr val="20AA63"/>
                </a:solidFill>
              </a:rPr>
              <a:t>13 miljardi </a:t>
            </a:r>
            <a:r>
              <a:rPr lang="lv-LV" dirty="0">
                <a:solidFill>
                  <a:srgbClr val="20AA63"/>
                </a:solidFill>
              </a:rPr>
              <a:t>EUR</a:t>
            </a:r>
          </a:p>
          <a:p>
            <a:r>
              <a:rPr lang="lv-LV" dirty="0" smtClean="0"/>
              <a:t>Digitālā Eiropa (5G tīkli, </a:t>
            </a:r>
            <a:r>
              <a:rPr lang="lv-LV" dirty="0" err="1" smtClean="0"/>
              <a:t>kiberdrošība</a:t>
            </a:r>
            <a:r>
              <a:rPr lang="lv-LV" dirty="0" smtClean="0"/>
              <a:t>, </a:t>
            </a:r>
            <a:r>
              <a:rPr lang="lv-LV" dirty="0" err="1" smtClean="0"/>
              <a:t>utt</a:t>
            </a:r>
            <a:r>
              <a:rPr lang="lv-LV" dirty="0"/>
              <a:t>.</a:t>
            </a:r>
            <a:r>
              <a:rPr lang="lv-LV" dirty="0" smtClean="0"/>
              <a:t>) - </a:t>
            </a:r>
            <a:r>
              <a:rPr lang="lv-LV" b="1" dirty="0" smtClean="0">
                <a:solidFill>
                  <a:srgbClr val="20AA63"/>
                </a:solidFill>
              </a:rPr>
              <a:t>9,2 miljardi </a:t>
            </a:r>
            <a:r>
              <a:rPr lang="lv-LV" dirty="0" smtClean="0">
                <a:solidFill>
                  <a:srgbClr val="20AA63"/>
                </a:solidFill>
              </a:rPr>
              <a:t>EUR</a:t>
            </a:r>
          </a:p>
          <a:p>
            <a:r>
              <a:rPr lang="lv-LV" dirty="0" smtClean="0"/>
              <a:t>LIFE+ </a:t>
            </a:r>
            <a:r>
              <a:rPr lang="lv-LV" dirty="0"/>
              <a:t>(vides un klimata projekti) - </a:t>
            </a:r>
            <a:r>
              <a:rPr lang="lv-LV" b="1" dirty="0">
                <a:solidFill>
                  <a:srgbClr val="20AA63"/>
                </a:solidFill>
              </a:rPr>
              <a:t>5,4 miljardi </a:t>
            </a:r>
            <a:r>
              <a:rPr lang="lv-LV" dirty="0">
                <a:solidFill>
                  <a:srgbClr val="20AA63"/>
                </a:solidFill>
              </a:rPr>
              <a:t>EUR</a:t>
            </a:r>
          </a:p>
          <a:p>
            <a:r>
              <a:rPr lang="lv-LV" dirty="0" smtClean="0"/>
              <a:t>Iekšējās drošības fonds - </a:t>
            </a:r>
            <a:r>
              <a:rPr lang="lv-LV" b="1" dirty="0" smtClean="0">
                <a:solidFill>
                  <a:srgbClr val="20AA63"/>
                </a:solidFill>
              </a:rPr>
              <a:t>2,5 miljardi </a:t>
            </a:r>
            <a:r>
              <a:rPr lang="lv-LV" dirty="0" smtClean="0">
                <a:solidFill>
                  <a:srgbClr val="20AA63"/>
                </a:solidFill>
              </a:rPr>
              <a:t>EUR</a:t>
            </a:r>
          </a:p>
        </p:txBody>
      </p:sp>
      <p:sp>
        <p:nvSpPr>
          <p:cNvPr id="6" name="Rectangle 5"/>
          <p:cNvSpPr/>
          <p:nvPr/>
        </p:nvSpPr>
        <p:spPr>
          <a:xfrm>
            <a:off x="1084358" y="254887"/>
            <a:ext cx="8007556" cy="535531"/>
          </a:xfrm>
          <a:prstGeom prst="rect">
            <a:avLst/>
          </a:prstGeom>
        </p:spPr>
        <p:txBody>
          <a:bodyPr wrap="square">
            <a:spAutoFit/>
          </a:bodyPr>
          <a:lstStyle/>
          <a:p>
            <a:pPr>
              <a:lnSpc>
                <a:spcPct val="90000"/>
              </a:lnSpc>
            </a:pPr>
            <a:r>
              <a:rPr lang="en-US" altLang="en-US" sz="3200" b="1" dirty="0">
                <a:solidFill>
                  <a:srgbClr val="20AA63"/>
                </a:solidFill>
              </a:rPr>
              <a:t>T</a:t>
            </a:r>
            <a:r>
              <a:rPr lang="lv-LV" altLang="en-US" sz="3200" b="1" dirty="0" err="1" smtClean="0">
                <a:solidFill>
                  <a:srgbClr val="20AA63"/>
                </a:solidFill>
              </a:rPr>
              <a:t>ieši</a:t>
            </a:r>
            <a:r>
              <a:rPr lang="lv-LV" altLang="en-US" sz="3200" b="1" dirty="0" smtClean="0">
                <a:solidFill>
                  <a:srgbClr val="20AA63"/>
                </a:solidFill>
              </a:rPr>
              <a:t> finansētās programmas un fondi</a:t>
            </a:r>
            <a:endParaRPr lang="lv-LV" altLang="en-US" sz="3200" b="1" dirty="0">
              <a:solidFill>
                <a:srgbClr val="20AA63"/>
              </a:solidFill>
            </a:endParaRPr>
          </a:p>
        </p:txBody>
      </p:sp>
    </p:spTree>
    <p:extLst>
      <p:ext uri="{BB962C8B-B14F-4D97-AF65-F5344CB8AC3E}">
        <p14:creationId xmlns:p14="http://schemas.microsoft.com/office/powerpoint/2010/main" val="3231671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duotone>
              <a:schemeClr val="accent5">
                <a:shade val="45000"/>
                <a:satMod val="135000"/>
              </a:schemeClr>
              <a:prstClr val="white"/>
            </a:duotone>
            <a:extLst/>
          </a:blip>
          <a:srcRect t="6153" b="20505"/>
          <a:stretch/>
        </p:blipFill>
        <p:spPr>
          <a:xfrm>
            <a:off x="1741790" y="898134"/>
            <a:ext cx="7402210" cy="2714464"/>
          </a:xfrm>
          <a:prstGeom prst="rect">
            <a:avLst/>
          </a:prstGeom>
        </p:spPr>
      </p:pic>
      <p:sp>
        <p:nvSpPr>
          <p:cNvPr id="81923" name="Title 1"/>
          <p:cNvSpPr txBox="1">
            <a:spLocks/>
          </p:cNvSpPr>
          <p:nvPr/>
        </p:nvSpPr>
        <p:spPr bwMode="auto">
          <a:xfrm>
            <a:off x="888090" y="47625"/>
            <a:ext cx="779871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nchor="ctr"/>
          <a:lstStyle>
            <a:lvl1pPr defTabSz="685800" eaLnBrk="0" hangingPunct="0">
              <a:defRPr sz="2400">
                <a:solidFill>
                  <a:schemeClr val="tx1"/>
                </a:solidFill>
                <a:latin typeface="Calibri" pitchFamily="-98" charset="0"/>
                <a:ea typeface="MS PGothic" pitchFamily="34" charset="-128"/>
              </a:defRPr>
            </a:lvl1pPr>
            <a:lvl2pPr marL="37931725" indent="-37474525" defTabSz="685800" eaLnBrk="0" hangingPunct="0">
              <a:defRPr sz="2400">
                <a:solidFill>
                  <a:schemeClr val="tx1"/>
                </a:solidFill>
                <a:latin typeface="Calibri" pitchFamily="-98" charset="0"/>
                <a:ea typeface="MS PGothic" pitchFamily="34" charset="-128"/>
              </a:defRPr>
            </a:lvl2pPr>
            <a:lvl3pPr eaLnBrk="0" hangingPunct="0">
              <a:defRPr sz="2400">
                <a:solidFill>
                  <a:schemeClr val="tx1"/>
                </a:solidFill>
                <a:latin typeface="Calibri" pitchFamily="-98" charset="0"/>
                <a:ea typeface="MS PGothic" pitchFamily="34" charset="-128"/>
              </a:defRPr>
            </a:lvl3pPr>
            <a:lvl4pPr eaLnBrk="0" hangingPunct="0">
              <a:defRPr sz="2400">
                <a:solidFill>
                  <a:schemeClr val="tx1"/>
                </a:solidFill>
                <a:latin typeface="Calibri" pitchFamily="-98" charset="0"/>
                <a:ea typeface="MS PGothic" pitchFamily="34" charset="-128"/>
              </a:defRPr>
            </a:lvl4pPr>
            <a:lvl5pPr eaLnBrk="0" hangingPunct="0">
              <a:defRPr sz="2400">
                <a:solidFill>
                  <a:schemeClr val="tx1"/>
                </a:solidFill>
                <a:latin typeface="Calibri" pitchFamily="-98" charset="0"/>
                <a:ea typeface="MS PGothic" pitchFamily="34" charset="-128"/>
              </a:defRPr>
            </a:lvl5pPr>
            <a:lvl6pPr marL="457200" eaLnBrk="0" fontAlgn="base" hangingPunct="0">
              <a:spcBef>
                <a:spcPct val="0"/>
              </a:spcBef>
              <a:spcAft>
                <a:spcPct val="0"/>
              </a:spcAft>
              <a:defRPr sz="2400">
                <a:solidFill>
                  <a:schemeClr val="tx1"/>
                </a:solidFill>
                <a:latin typeface="Calibri" pitchFamily="-98" charset="0"/>
                <a:ea typeface="MS PGothic" pitchFamily="34" charset="-128"/>
              </a:defRPr>
            </a:lvl6pPr>
            <a:lvl7pPr marL="914400" eaLnBrk="0" fontAlgn="base" hangingPunct="0">
              <a:spcBef>
                <a:spcPct val="0"/>
              </a:spcBef>
              <a:spcAft>
                <a:spcPct val="0"/>
              </a:spcAft>
              <a:defRPr sz="2400">
                <a:solidFill>
                  <a:schemeClr val="tx1"/>
                </a:solidFill>
                <a:latin typeface="Calibri" pitchFamily="-98" charset="0"/>
                <a:ea typeface="MS PGothic" pitchFamily="34" charset="-128"/>
              </a:defRPr>
            </a:lvl7pPr>
            <a:lvl8pPr marL="1371600" eaLnBrk="0" fontAlgn="base" hangingPunct="0">
              <a:spcBef>
                <a:spcPct val="0"/>
              </a:spcBef>
              <a:spcAft>
                <a:spcPct val="0"/>
              </a:spcAft>
              <a:defRPr sz="2400">
                <a:solidFill>
                  <a:schemeClr val="tx1"/>
                </a:solidFill>
                <a:latin typeface="Calibri" pitchFamily="-98" charset="0"/>
                <a:ea typeface="MS PGothic" pitchFamily="34" charset="-128"/>
              </a:defRPr>
            </a:lvl8pPr>
            <a:lvl9pPr marL="1828800" eaLnBrk="0" fontAlgn="base" hangingPunct="0">
              <a:spcBef>
                <a:spcPct val="0"/>
              </a:spcBef>
              <a:spcAft>
                <a:spcPct val="0"/>
              </a:spcAft>
              <a:defRPr sz="2400">
                <a:solidFill>
                  <a:schemeClr val="tx1"/>
                </a:solidFill>
                <a:latin typeface="Calibri" pitchFamily="-98" charset="0"/>
                <a:ea typeface="MS PGothic" pitchFamily="34" charset="-128"/>
              </a:defRPr>
            </a:lvl9pPr>
          </a:lstStyle>
          <a:p>
            <a:pPr eaLnBrk="1" hangingPunct="1">
              <a:lnSpc>
                <a:spcPct val="90000"/>
              </a:lnSpc>
            </a:pPr>
            <a:r>
              <a:rPr lang="lv-LV" altLang="en-US" sz="3000" b="1" dirty="0" smtClean="0">
                <a:solidFill>
                  <a:srgbClr val="20AA63"/>
                </a:solidFill>
                <a:latin typeface="+mn-lt"/>
              </a:rPr>
              <a:t>Eiropas Reģionālās attīstības fonds,</a:t>
            </a:r>
          </a:p>
          <a:p>
            <a:pPr eaLnBrk="1" hangingPunct="1">
              <a:lnSpc>
                <a:spcPct val="90000"/>
              </a:lnSpc>
            </a:pPr>
            <a:r>
              <a:rPr lang="lv-LV" altLang="en-US" sz="3000" b="1" dirty="0" smtClean="0">
                <a:solidFill>
                  <a:srgbClr val="20AA63"/>
                </a:solidFill>
                <a:latin typeface="+mn-lt"/>
              </a:rPr>
              <a:t>Kohēzijas Fonds </a:t>
            </a:r>
            <a:r>
              <a:rPr lang="lv-LV" altLang="en-US" sz="3000" b="1" dirty="0">
                <a:solidFill>
                  <a:srgbClr val="20AA63"/>
                </a:solidFill>
                <a:latin typeface="+mn-lt"/>
              </a:rPr>
              <a:t>un </a:t>
            </a:r>
            <a:r>
              <a:rPr lang="lv-LV" altLang="en-US" sz="3000" b="1" dirty="0" smtClean="0">
                <a:solidFill>
                  <a:srgbClr val="20AA63"/>
                </a:solidFill>
                <a:latin typeface="+mn-lt"/>
              </a:rPr>
              <a:t>Eiropas Sociālais Fonds</a:t>
            </a:r>
            <a:endParaRPr lang="en-US" altLang="en-US" sz="3000" b="1" dirty="0">
              <a:solidFill>
                <a:srgbClr val="20AA63"/>
              </a:solidFill>
              <a:latin typeface="+mn-lt"/>
            </a:endParaRPr>
          </a:p>
        </p:txBody>
      </p:sp>
      <p:sp>
        <p:nvSpPr>
          <p:cNvPr id="3" name="Content Placeholder 2"/>
          <p:cNvSpPr>
            <a:spLocks noGrp="1"/>
          </p:cNvSpPr>
          <p:nvPr>
            <p:ph idx="1"/>
          </p:nvPr>
        </p:nvSpPr>
        <p:spPr>
          <a:xfrm>
            <a:off x="4628444" y="2901125"/>
            <a:ext cx="4562362" cy="615840"/>
          </a:xfrm>
        </p:spPr>
        <p:txBody>
          <a:bodyPr>
            <a:noAutofit/>
          </a:bodyPr>
          <a:lstStyle/>
          <a:p>
            <a:pPr marL="0" indent="0" algn="ctr">
              <a:buNone/>
            </a:pPr>
            <a:r>
              <a:rPr lang="lv-LV" sz="4000" b="1" dirty="0" smtClean="0">
                <a:solidFill>
                  <a:srgbClr val="20AA63"/>
                </a:solidFill>
                <a:effectLst>
                  <a:outerShdw blurRad="38100" dist="38100" dir="2700000" algn="tl">
                    <a:srgbClr val="000000">
                      <a:alpha val="43137"/>
                    </a:srgbClr>
                  </a:outerShdw>
                </a:effectLst>
              </a:rPr>
              <a:t>4,8 miljardi eiro</a:t>
            </a:r>
            <a:endParaRPr lang="en-GB" sz="4000" b="1" dirty="0">
              <a:solidFill>
                <a:srgbClr val="20AA63"/>
              </a:solidFill>
              <a:effectLst>
                <a:outerShdw blurRad="38100" dist="38100" dir="2700000" algn="tl">
                  <a:srgbClr val="000000">
                    <a:alpha val="43137"/>
                  </a:srgbClr>
                </a:outerShdw>
              </a:effectLst>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65" y="3516965"/>
            <a:ext cx="7296435" cy="1626535"/>
          </a:xfrm>
          <a:prstGeom prst="rect">
            <a:avLst/>
          </a:prstGeom>
        </p:spPr>
      </p:pic>
    </p:spTree>
    <p:extLst>
      <p:ext uri="{BB962C8B-B14F-4D97-AF65-F5344CB8AC3E}">
        <p14:creationId xmlns:p14="http://schemas.microsoft.com/office/powerpoint/2010/main" val="1971053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6001</TotalTime>
  <Words>1167</Words>
  <Application>Microsoft Office PowerPoint</Application>
  <PresentationFormat>On-screen Show (16:9)</PresentationFormat>
  <Paragraphs>132</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dizains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Investīcijas Latvijā ļoti saistītas ar  ES fondiem </vt:lpstr>
      <vt:lpstr>ES fondu salīdzinājums "uz galviņu"</vt:lpstr>
      <vt:lpstr>PowerPoint Presentation</vt:lpstr>
      <vt:lpstr>Ar ieguldījumiem saistītās problēmas Latvijā</vt:lpstr>
      <vt:lpstr>PowerPoint Presentation</vt:lpstr>
      <vt:lpstr>GUDRA EIROPA  Inovatīvas un viedas ekonomiskās pārmaiņas </vt:lpstr>
      <vt:lpstr>PowerPoint Presentation</vt:lpstr>
      <vt:lpstr>PowerPoint Presentation</vt:lpstr>
      <vt:lpstr>PowerPoint Presentation</vt:lpstr>
      <vt:lpstr>PowerPoint Presentation</vt:lpstr>
      <vt:lpstr>PowerPoint Presentation</vt:lpstr>
      <vt:lpstr>PowerPoint Presentation</vt:lpstr>
      <vt:lpstr>Iespēju izmantot Eiropas naudu atkārtoti –  īstenot vairāk projektus. Granti nepazudīs!</vt:lpstr>
      <vt:lpstr>LABIE PIEMĒRI</vt:lpstr>
      <vt:lpstr>LABIE PIEMĒRI</vt:lpstr>
      <vt:lpstr>LABIE PIEMĒRI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Junkera plāns 3.0 jeb Kā atbalstīsim eksportētājus pēc 2020.gada?</dc:title>
  <dc:creator>Martins Zemitis</dc:creator>
  <cp:lastModifiedBy>ZEMITIS Martins (COMM-RIGA)</cp:lastModifiedBy>
  <cp:revision>211</cp:revision>
  <cp:lastPrinted>2018-10-02T15:25:26Z</cp:lastPrinted>
  <dcterms:created xsi:type="dcterms:W3CDTF">2018-05-29T21:59:14Z</dcterms:created>
  <dcterms:modified xsi:type="dcterms:W3CDTF">2019-05-07T06:09:46Z</dcterms:modified>
</cp:coreProperties>
</file>